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3" r:id="rId15"/>
    <p:sldId id="274" r:id="rId16"/>
    <p:sldId id="275" r:id="rId17"/>
    <p:sldId id="276"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3B252C-7AFB-4106-8296-5F7C610B1BB2}" v="4" dt="2025-02-05T22:32:44.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73" autoAdjust="0"/>
  </p:normalViewPr>
  <p:slideViewPr>
    <p:cSldViewPr snapToGrid="0">
      <p:cViewPr varScale="1">
        <p:scale>
          <a:sx n="131" d="100"/>
          <a:sy n="131" d="100"/>
        </p:scale>
        <p:origin x="104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abrand, Rachel" userId="266eb1cc-1ec4-41df-b933-d0efa367d0ad" providerId="ADAL" clId="{603B252C-7AFB-4106-8296-5F7C610B1BB2}"/>
    <pc:docChg chg="custSel delSld modSld">
      <pc:chgData name="Hillabrand, Rachel" userId="266eb1cc-1ec4-41df-b933-d0efa367d0ad" providerId="ADAL" clId="{603B252C-7AFB-4106-8296-5F7C610B1BB2}" dt="2025-02-05T22:33:12.635" v="602" actId="5793"/>
      <pc:docMkLst>
        <pc:docMk/>
      </pc:docMkLst>
      <pc:sldChg chg="modSp mod modNotesTx">
        <pc:chgData name="Hillabrand, Rachel" userId="266eb1cc-1ec4-41df-b933-d0efa367d0ad" providerId="ADAL" clId="{603B252C-7AFB-4106-8296-5F7C610B1BB2}" dt="2025-02-05T20:24:53.509" v="442" actId="20577"/>
        <pc:sldMkLst>
          <pc:docMk/>
          <pc:sldMk cId="0" sldId="256"/>
        </pc:sldMkLst>
        <pc:spChg chg="mod">
          <ac:chgData name="Hillabrand, Rachel" userId="266eb1cc-1ec4-41df-b933-d0efa367d0ad" providerId="ADAL" clId="{603B252C-7AFB-4106-8296-5F7C610B1BB2}" dt="2025-02-05T17:43:03.141" v="309" actId="20577"/>
          <ac:spMkLst>
            <pc:docMk/>
            <pc:sldMk cId="0" sldId="256"/>
            <ac:spMk id="67" creationId="{00000000-0000-0000-0000-000000000000}"/>
          </ac:spMkLst>
        </pc:spChg>
        <pc:spChg chg="mod">
          <ac:chgData name="Hillabrand, Rachel" userId="266eb1cc-1ec4-41df-b933-d0efa367d0ad" providerId="ADAL" clId="{603B252C-7AFB-4106-8296-5F7C610B1BB2}" dt="2025-02-05T17:59:24.852" v="353" actId="255"/>
          <ac:spMkLst>
            <pc:docMk/>
            <pc:sldMk cId="0" sldId="256"/>
            <ac:spMk id="68" creationId="{00000000-0000-0000-0000-000000000000}"/>
          </ac:spMkLst>
        </pc:spChg>
      </pc:sldChg>
      <pc:sldChg chg="modSp mod">
        <pc:chgData name="Hillabrand, Rachel" userId="266eb1cc-1ec4-41df-b933-d0efa367d0ad" providerId="ADAL" clId="{603B252C-7AFB-4106-8296-5F7C610B1BB2}" dt="2025-02-05T20:29:13.512" v="456" actId="20577"/>
        <pc:sldMkLst>
          <pc:docMk/>
          <pc:sldMk cId="0" sldId="257"/>
        </pc:sldMkLst>
        <pc:spChg chg="mod">
          <ac:chgData name="Hillabrand, Rachel" userId="266eb1cc-1ec4-41df-b933-d0efa367d0ad" providerId="ADAL" clId="{603B252C-7AFB-4106-8296-5F7C610B1BB2}" dt="2025-02-05T20:29:13.512" v="456" actId="20577"/>
          <ac:spMkLst>
            <pc:docMk/>
            <pc:sldMk cId="0" sldId="257"/>
            <ac:spMk id="74" creationId="{00000000-0000-0000-0000-000000000000}"/>
          </ac:spMkLst>
        </pc:spChg>
      </pc:sldChg>
      <pc:sldChg chg="modNotesTx">
        <pc:chgData name="Hillabrand, Rachel" userId="266eb1cc-1ec4-41df-b933-d0efa367d0ad" providerId="ADAL" clId="{603B252C-7AFB-4106-8296-5F7C610B1BB2}" dt="2025-02-05T18:39:52.420" v="413" actId="20577"/>
        <pc:sldMkLst>
          <pc:docMk/>
          <pc:sldMk cId="0" sldId="258"/>
        </pc:sldMkLst>
      </pc:sldChg>
      <pc:sldChg chg="modNotesTx">
        <pc:chgData name="Hillabrand, Rachel" userId="266eb1cc-1ec4-41df-b933-d0efa367d0ad" providerId="ADAL" clId="{603B252C-7AFB-4106-8296-5F7C610B1BB2}" dt="2025-02-05T18:44:35.641" v="417" actId="20577"/>
        <pc:sldMkLst>
          <pc:docMk/>
          <pc:sldMk cId="0" sldId="260"/>
        </pc:sldMkLst>
      </pc:sldChg>
      <pc:sldChg chg="modNotesTx">
        <pc:chgData name="Hillabrand, Rachel" userId="266eb1cc-1ec4-41df-b933-d0efa367d0ad" providerId="ADAL" clId="{603B252C-7AFB-4106-8296-5F7C610B1BB2}" dt="2025-02-05T19:51:25.013" v="435" actId="20577"/>
        <pc:sldMkLst>
          <pc:docMk/>
          <pc:sldMk cId="0" sldId="262"/>
        </pc:sldMkLst>
      </pc:sldChg>
      <pc:sldChg chg="modNotesTx">
        <pc:chgData name="Hillabrand, Rachel" userId="266eb1cc-1ec4-41df-b933-d0efa367d0ad" providerId="ADAL" clId="{603B252C-7AFB-4106-8296-5F7C610B1BB2}" dt="2025-02-05T18:47:57.461" v="427" actId="20577"/>
        <pc:sldMkLst>
          <pc:docMk/>
          <pc:sldMk cId="0" sldId="263"/>
        </pc:sldMkLst>
      </pc:sldChg>
      <pc:sldChg chg="modNotesTx">
        <pc:chgData name="Hillabrand, Rachel" userId="266eb1cc-1ec4-41df-b933-d0efa367d0ad" providerId="ADAL" clId="{603B252C-7AFB-4106-8296-5F7C610B1BB2}" dt="2025-02-05T20:36:09.776" v="501" actId="20577"/>
        <pc:sldMkLst>
          <pc:docMk/>
          <pc:sldMk cId="0" sldId="264"/>
        </pc:sldMkLst>
      </pc:sldChg>
      <pc:sldChg chg="modNotesTx">
        <pc:chgData name="Hillabrand, Rachel" userId="266eb1cc-1ec4-41df-b933-d0efa367d0ad" providerId="ADAL" clId="{603B252C-7AFB-4106-8296-5F7C610B1BB2}" dt="2025-02-05T17:10:32.339" v="82" actId="20577"/>
        <pc:sldMkLst>
          <pc:docMk/>
          <pc:sldMk cId="0" sldId="265"/>
        </pc:sldMkLst>
      </pc:sldChg>
      <pc:sldChg chg="modNotesTx">
        <pc:chgData name="Hillabrand, Rachel" userId="266eb1cc-1ec4-41df-b933-d0efa367d0ad" providerId="ADAL" clId="{603B252C-7AFB-4106-8296-5F7C610B1BB2}" dt="2025-02-05T17:09:45.499" v="79" actId="20577"/>
        <pc:sldMkLst>
          <pc:docMk/>
          <pc:sldMk cId="0" sldId="266"/>
        </pc:sldMkLst>
      </pc:sldChg>
      <pc:sldChg chg="modSp mod modNotesTx">
        <pc:chgData name="Hillabrand, Rachel" userId="266eb1cc-1ec4-41df-b933-d0efa367d0ad" providerId="ADAL" clId="{603B252C-7AFB-4106-8296-5F7C610B1BB2}" dt="2025-02-05T18:34:28.202" v="356" actId="14100"/>
        <pc:sldMkLst>
          <pc:docMk/>
          <pc:sldMk cId="0" sldId="267"/>
        </pc:sldMkLst>
        <pc:picChg chg="mod">
          <ac:chgData name="Hillabrand, Rachel" userId="266eb1cc-1ec4-41df-b933-d0efa367d0ad" providerId="ADAL" clId="{603B252C-7AFB-4106-8296-5F7C610B1BB2}" dt="2025-02-05T18:34:28.202" v="356" actId="14100"/>
          <ac:picMkLst>
            <pc:docMk/>
            <pc:sldMk cId="0" sldId="267"/>
            <ac:picMk id="164" creationId="{00000000-0000-0000-0000-000000000000}"/>
          </ac:picMkLst>
        </pc:picChg>
      </pc:sldChg>
      <pc:sldChg chg="delSp modSp mod modNotesTx">
        <pc:chgData name="Hillabrand, Rachel" userId="266eb1cc-1ec4-41df-b933-d0efa367d0ad" providerId="ADAL" clId="{603B252C-7AFB-4106-8296-5F7C610B1BB2}" dt="2025-02-05T20:57:19.482" v="596" actId="20577"/>
        <pc:sldMkLst>
          <pc:docMk/>
          <pc:sldMk cId="0" sldId="268"/>
        </pc:sldMkLst>
        <pc:spChg chg="mod">
          <ac:chgData name="Hillabrand, Rachel" userId="266eb1cc-1ec4-41df-b933-d0efa367d0ad" providerId="ADAL" clId="{603B252C-7AFB-4106-8296-5F7C610B1BB2}" dt="2025-02-05T16:01:54.130" v="10" actId="27636"/>
          <ac:spMkLst>
            <pc:docMk/>
            <pc:sldMk cId="0" sldId="268"/>
            <ac:spMk id="169" creationId="{00000000-0000-0000-0000-000000000000}"/>
          </ac:spMkLst>
        </pc:spChg>
        <pc:spChg chg="del">
          <ac:chgData name="Hillabrand, Rachel" userId="266eb1cc-1ec4-41df-b933-d0efa367d0ad" providerId="ADAL" clId="{603B252C-7AFB-4106-8296-5F7C610B1BB2}" dt="2025-02-05T20:55:20.074" v="503" actId="478"/>
          <ac:spMkLst>
            <pc:docMk/>
            <pc:sldMk cId="0" sldId="268"/>
            <ac:spMk id="174" creationId="{00000000-0000-0000-0000-000000000000}"/>
          </ac:spMkLst>
        </pc:spChg>
        <pc:picChg chg="del">
          <ac:chgData name="Hillabrand, Rachel" userId="266eb1cc-1ec4-41df-b933-d0efa367d0ad" providerId="ADAL" clId="{603B252C-7AFB-4106-8296-5F7C610B1BB2}" dt="2025-02-05T20:55:07.102" v="502" actId="478"/>
          <ac:picMkLst>
            <pc:docMk/>
            <pc:sldMk cId="0" sldId="268"/>
            <ac:picMk id="173" creationId="{00000000-0000-0000-0000-000000000000}"/>
          </ac:picMkLst>
        </pc:picChg>
      </pc:sldChg>
      <pc:sldChg chg="modSp del mod modNotesTx">
        <pc:chgData name="Hillabrand, Rachel" userId="266eb1cc-1ec4-41df-b933-d0efa367d0ad" providerId="ADAL" clId="{603B252C-7AFB-4106-8296-5F7C610B1BB2}" dt="2025-02-05T20:16:14.379" v="437" actId="2696"/>
        <pc:sldMkLst>
          <pc:docMk/>
          <pc:sldMk cId="0" sldId="269"/>
        </pc:sldMkLst>
        <pc:spChg chg="mod">
          <ac:chgData name="Hillabrand, Rachel" userId="266eb1cc-1ec4-41df-b933-d0efa367d0ad" providerId="ADAL" clId="{603B252C-7AFB-4106-8296-5F7C610B1BB2}" dt="2025-02-05T15:43:14.773" v="6" actId="27636"/>
          <ac:spMkLst>
            <pc:docMk/>
            <pc:sldMk cId="0" sldId="269"/>
            <ac:spMk id="181" creationId="{00000000-0000-0000-0000-000000000000}"/>
          </ac:spMkLst>
        </pc:spChg>
      </pc:sldChg>
      <pc:sldChg chg="modSp del mod">
        <pc:chgData name="Hillabrand, Rachel" userId="266eb1cc-1ec4-41df-b933-d0efa367d0ad" providerId="ADAL" clId="{603B252C-7AFB-4106-8296-5F7C610B1BB2}" dt="2025-02-05T20:13:58.660" v="436" actId="2696"/>
        <pc:sldMkLst>
          <pc:docMk/>
          <pc:sldMk cId="0" sldId="270"/>
        </pc:sldMkLst>
        <pc:spChg chg="mod">
          <ac:chgData name="Hillabrand, Rachel" userId="266eb1cc-1ec4-41df-b933-d0efa367d0ad" providerId="ADAL" clId="{603B252C-7AFB-4106-8296-5F7C610B1BB2}" dt="2025-02-05T15:41:13.321" v="3" actId="113"/>
          <ac:spMkLst>
            <pc:docMk/>
            <pc:sldMk cId="0" sldId="270"/>
            <ac:spMk id="197" creationId="{00000000-0000-0000-0000-000000000000}"/>
          </ac:spMkLst>
        </pc:spChg>
      </pc:sldChg>
      <pc:sldChg chg="del">
        <pc:chgData name="Hillabrand, Rachel" userId="266eb1cc-1ec4-41df-b933-d0efa367d0ad" providerId="ADAL" clId="{603B252C-7AFB-4106-8296-5F7C610B1BB2}" dt="2025-02-05T19:08:24.004" v="428" actId="2696"/>
        <pc:sldMkLst>
          <pc:docMk/>
          <pc:sldMk cId="0" sldId="271"/>
        </pc:sldMkLst>
      </pc:sldChg>
      <pc:sldChg chg="del">
        <pc:chgData name="Hillabrand, Rachel" userId="266eb1cc-1ec4-41df-b933-d0efa367d0ad" providerId="ADAL" clId="{603B252C-7AFB-4106-8296-5F7C610B1BB2}" dt="2025-02-05T15:39:57.934" v="0" actId="47"/>
        <pc:sldMkLst>
          <pc:docMk/>
          <pc:sldMk cId="0" sldId="272"/>
        </pc:sldMkLst>
      </pc:sldChg>
      <pc:sldChg chg="modSp mod modNotesTx">
        <pc:chgData name="Hillabrand, Rachel" userId="266eb1cc-1ec4-41df-b933-d0efa367d0ad" providerId="ADAL" clId="{603B252C-7AFB-4106-8296-5F7C610B1BB2}" dt="2025-02-05T20:25:36.199" v="451" actId="20577"/>
        <pc:sldMkLst>
          <pc:docMk/>
          <pc:sldMk cId="0" sldId="273"/>
        </pc:sldMkLst>
        <pc:spChg chg="mod">
          <ac:chgData name="Hillabrand, Rachel" userId="266eb1cc-1ec4-41df-b933-d0efa367d0ad" providerId="ADAL" clId="{603B252C-7AFB-4106-8296-5F7C610B1BB2}" dt="2025-02-05T20:25:36.199" v="451" actId="20577"/>
          <ac:spMkLst>
            <pc:docMk/>
            <pc:sldMk cId="0" sldId="273"/>
            <ac:spMk id="230" creationId="{00000000-0000-0000-0000-000000000000}"/>
          </ac:spMkLst>
        </pc:spChg>
      </pc:sldChg>
      <pc:sldChg chg="addSp modSp mod modNotesTx">
        <pc:chgData name="Hillabrand, Rachel" userId="266eb1cc-1ec4-41df-b933-d0efa367d0ad" providerId="ADAL" clId="{603B252C-7AFB-4106-8296-5F7C610B1BB2}" dt="2025-02-05T21:02:59.427" v="599" actId="20577"/>
        <pc:sldMkLst>
          <pc:docMk/>
          <pc:sldMk cId="0" sldId="274"/>
        </pc:sldMkLst>
        <pc:spChg chg="add mod">
          <ac:chgData name="Hillabrand, Rachel" userId="266eb1cc-1ec4-41df-b933-d0efa367d0ad" providerId="ADAL" clId="{603B252C-7AFB-4106-8296-5F7C610B1BB2}" dt="2025-02-05T15:43:21.800" v="7" actId="1076"/>
          <ac:spMkLst>
            <pc:docMk/>
            <pc:sldMk cId="0" sldId="274"/>
            <ac:spMk id="2" creationId="{A50B69A1-7A77-AD63-4A68-285B22A42FCA}"/>
          </ac:spMkLst>
        </pc:spChg>
        <pc:spChg chg="mod">
          <ac:chgData name="Hillabrand, Rachel" userId="266eb1cc-1ec4-41df-b933-d0efa367d0ad" providerId="ADAL" clId="{603B252C-7AFB-4106-8296-5F7C610B1BB2}" dt="2025-02-05T21:02:59.427" v="599" actId="20577"/>
          <ac:spMkLst>
            <pc:docMk/>
            <pc:sldMk cId="0" sldId="274"/>
            <ac:spMk id="237" creationId="{00000000-0000-0000-0000-000000000000}"/>
          </ac:spMkLst>
        </pc:spChg>
      </pc:sldChg>
      <pc:sldChg chg="modNotesTx">
        <pc:chgData name="Hillabrand, Rachel" userId="266eb1cc-1ec4-41df-b933-d0efa367d0ad" providerId="ADAL" clId="{603B252C-7AFB-4106-8296-5F7C610B1BB2}" dt="2025-02-05T22:33:12.635" v="602" actId="5793"/>
        <pc:sldMkLst>
          <pc:docMk/>
          <pc:sldMk cId="0" sldId="275"/>
        </pc:sldMkLst>
      </pc:sldChg>
      <pc:sldChg chg="modSp mod modNotesTx">
        <pc:chgData name="Hillabrand, Rachel" userId="266eb1cc-1ec4-41df-b933-d0efa367d0ad" providerId="ADAL" clId="{603B252C-7AFB-4106-8296-5F7C610B1BB2}" dt="2025-02-05T22:33:04.886" v="600" actId="20577"/>
        <pc:sldMkLst>
          <pc:docMk/>
          <pc:sldMk cId="0" sldId="276"/>
        </pc:sldMkLst>
        <pc:spChg chg="mod">
          <ac:chgData name="Hillabrand, Rachel" userId="266eb1cc-1ec4-41df-b933-d0efa367d0ad" providerId="ADAL" clId="{603B252C-7AFB-4106-8296-5F7C610B1BB2}" dt="2025-02-05T15:43:14.757" v="5" actId="27636"/>
          <ac:spMkLst>
            <pc:docMk/>
            <pc:sldMk cId="0" sldId="276"/>
            <ac:spMk id="266" creationId="{00000000-0000-0000-0000-000000000000}"/>
          </ac:spMkLst>
        </pc:spChg>
      </pc:sldChg>
      <pc:sldMasterChg chg="delSldLayout">
        <pc:chgData name="Hillabrand, Rachel" userId="266eb1cc-1ec4-41df-b933-d0efa367d0ad" providerId="ADAL" clId="{603B252C-7AFB-4106-8296-5F7C610B1BB2}" dt="2025-02-05T20:16:14.379" v="437" actId="2696"/>
        <pc:sldMasterMkLst>
          <pc:docMk/>
          <pc:sldMasterMk cId="0" sldId="2147483661"/>
        </pc:sldMasterMkLst>
        <pc:sldLayoutChg chg="del">
          <pc:chgData name="Hillabrand, Rachel" userId="266eb1cc-1ec4-41df-b933-d0efa367d0ad" providerId="ADAL" clId="{603B252C-7AFB-4106-8296-5F7C610B1BB2}" dt="2025-02-05T20:16:14.379" v="437" actId="2696"/>
          <pc:sldLayoutMkLst>
            <pc:docMk/>
            <pc:sldMasterMk cId="0" sldId="2147483661"/>
            <pc:sldLayoutMk cId="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Hello everyone. Thank you for having me. My name is Rachel Hillabrand. I’m the teaching lab manager at the University of Delaware. Since the topic of interest for the environthon is forestry, I plan to discuss trees biology with terminology related to their growth and morphology, meaning how do we describe their features. We will go over plenty of botanical vocabulary to give you all a good foundation for becoming more knowledgeable about all things plants!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2cd96bb251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2cd96bb25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dirty="0"/>
              <a:t>Another cool thing about buds is that they can be used to identify tree species in the winter when there are no leaves or flowers to help you. Each tree species has it’s own unique type of bud. </a:t>
            </a:r>
          </a:p>
          <a:p>
            <a:pPr marL="171450" lvl="0" indent="-171450" algn="l" rtl="0">
              <a:spcBef>
                <a:spcPts val="0"/>
              </a:spcBef>
              <a:spcAft>
                <a:spcPts val="0"/>
              </a:spcAft>
            </a:pPr>
            <a:r>
              <a:rPr lang="en" dirty="0"/>
              <a:t>Some ways that buds can be described is whether they are ‘stalked’ which means is that the bud is at the end of a little green stalk instead of directly attached to the main stem. Buds may also have different patterns of scales covering them. One type is valvate meaning: 2 or 3 scales that do not overlap. If a bud has many, overlapping scales it may be described as imbricate, and if it does not have scales at all then it is called a naked bud. Instead of protective scales there are miniature protective leaves. </a:t>
            </a:r>
          </a:p>
          <a:p>
            <a:pPr marL="171450" lvl="0" indent="-171450" algn="l" rtl="0">
              <a:spcBef>
                <a:spcPts val="0"/>
              </a:spcBef>
              <a:spcAft>
                <a:spcPts val="0"/>
              </a:spcAft>
            </a:pPr>
            <a:r>
              <a:rPr lang="en" dirty="0"/>
              <a:t>Being able to identify buds is also useful for identifying leaves.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2d0d726cc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2d0d726cc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dirty="0"/>
              <a:t>The presence of a bud is the key feature which tells you if a leaf is simple or compound. The bud is located a the base of a leaf. </a:t>
            </a:r>
          </a:p>
          <a:p>
            <a:pPr marL="171450" lvl="0" indent="-171450" algn="l" rtl="0">
              <a:spcBef>
                <a:spcPts val="0"/>
              </a:spcBef>
              <a:spcAft>
                <a:spcPts val="0"/>
              </a:spcAft>
            </a:pPr>
            <a:r>
              <a:rPr lang="en" dirty="0"/>
              <a:t>What we think are many leaves might actually be one leaf. While a simple leaf has just one “leaf” and a bud at the base, a compound leaf may have many “leaflets” that together form a single compound leaf. </a:t>
            </a:r>
          </a:p>
          <a:p>
            <a:pPr marL="171450" lvl="0" indent="-171450" algn="l" rtl="0">
              <a:spcBef>
                <a:spcPts val="0"/>
              </a:spcBef>
              <a:spcAft>
                <a:spcPts val="0"/>
              </a:spcAft>
            </a:pPr>
            <a:r>
              <a:rPr lang="en" dirty="0"/>
              <a:t>To recognize whether a leaf is simple or compound, always look for the bud at the base of a leaf. There are some examples in the image on the right. There were no buds in the original image, but I added some black triangles to make it easier to understand where the bud is in each example. A common tree with compound leaves is the black walnut. It has big compound leaves made up of many leaflets.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af5c5a29b7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af5c5a29b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dirty="0"/>
              <a:t>Once you figure out what type of leaves you have, there are many ways to describe other leaf features. These features include leaf shape, leaves come in many forms. Leaf shapes are generally describe by how long, wide, or round they are. For example, and ovate leaf might be egg shaped with the widest part in the lower half. </a:t>
            </a:r>
          </a:p>
          <a:p>
            <a:pPr marL="171450" lvl="0" indent="-171450" algn="l" rtl="0">
              <a:spcBef>
                <a:spcPts val="0"/>
              </a:spcBef>
              <a:spcAft>
                <a:spcPts val="0"/>
              </a:spcAft>
            </a:pPr>
            <a:r>
              <a:rPr lang="en" dirty="0"/>
              <a:t>Leaf margins are described by how wavy their edges are. For example, and entire margin has no waviness, while a serrate margin has lots of little teeth. Leaves might have big divisions in their margins which we call lobes. If the lobes are especially deep the leaf margin is called parted. A leave that has 5 or so lobes like a maple leave is called palmately lobed. It may look like the palm of your hand, and the lobes are the fingers.</a:t>
            </a:r>
            <a:endParaRPr dirty="0"/>
          </a:p>
          <a:p>
            <a:pPr marL="171450" lvl="0" indent="-171450" algn="l" rtl="0">
              <a:spcBef>
                <a:spcPts val="0"/>
              </a:spcBef>
              <a:spcAft>
                <a:spcPts val="0"/>
              </a:spcAft>
            </a:pPr>
            <a:r>
              <a:rPr lang="en" dirty="0"/>
              <a:t>The pattern of leaf veins is also an important feature for identification. At the bottom left there is a leaf with parallel veins. You really won’t see many trees with parallel veins unless you are looking at something special like bamboo or palms, but net veins on the right is a common pattern of venation that many trees would have. This is just a sample, there are also many other ways to describe leaf veins.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1e973830c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1e973830c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dirty="0"/>
              <a:t>The next set of plant features I want to review is the parts of a flower. For trees and other plants that make flowers, being able to identify the parts of a flower is one of the best ways to identify different species. This cartoon picture on the left is an idealized example of a flower that has all the features you might expect to find. </a:t>
            </a:r>
            <a:endParaRPr dirty="0"/>
          </a:p>
          <a:p>
            <a:pPr marL="171450" lvl="0" indent="-171450" algn="l" rtl="0">
              <a:spcBef>
                <a:spcPts val="0"/>
              </a:spcBef>
              <a:spcAft>
                <a:spcPts val="0"/>
              </a:spcAft>
            </a:pPr>
            <a:r>
              <a:rPr lang="en" dirty="0"/>
              <a:t>At the very middle of the flower, you will find the pistil which is the female part of the flower that contains the ovules in the ovary. A stalk extends from the ovary called the style, and at the top of the style is the stigma which catches pollen grains. The next innermost part of the flower are the stamens. The are the male parts of the flower which contain the pollen. The pollen is contained in the top part of the stamen called the anther, which is on a stalk called a filament. The next part is something you are all pretty familiar with and that is the petals. The large and by can be large and brightly colored. When we talk about all the petals together we can use the word corolla. Similar to the petals, the outermost part of the flower is where you can find the sepals. Which we can call the calyx all together. These are often green and look like small leaves. </a:t>
            </a:r>
          </a:p>
          <a:p>
            <a:pPr marL="171450" lvl="0" indent="-171450" algn="l" rtl="0">
              <a:spcBef>
                <a:spcPts val="0"/>
              </a:spcBef>
              <a:spcAft>
                <a:spcPts val="0"/>
              </a:spcAft>
            </a:pPr>
            <a:r>
              <a:rPr lang="en" dirty="0"/>
              <a:t>However, that is not always the case. Sometmes they can look like petals as well.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2b39331c83_0_2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 sz="1200">
                <a:solidFill>
                  <a:schemeClr val="dk1"/>
                </a:solidFill>
                <a:latin typeface="Times"/>
                <a:ea typeface="Times"/>
                <a:cs typeface="Times"/>
                <a:sym typeface="Times"/>
              </a:rPr>
              <a:t>14</a:t>
            </a:fld>
            <a:endParaRPr sz="1200">
              <a:solidFill>
                <a:schemeClr val="dk1"/>
              </a:solidFill>
              <a:latin typeface="Times"/>
              <a:ea typeface="Times"/>
              <a:cs typeface="Times"/>
              <a:sym typeface="Times"/>
            </a:endParaRPr>
          </a:p>
        </p:txBody>
      </p:sp>
      <p:sp>
        <p:nvSpPr>
          <p:cNvPr id="227" name="Google Shape;227;g32b39331c83_0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g32b39331c83_0_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pPr>
            <a:r>
              <a:rPr lang="en" sz="1200" dirty="0"/>
              <a:t>An important thing about flowers is that they do not all resemble the ideal flower with all parts. Flowers can be what is called incomplete and imperfect. </a:t>
            </a:r>
          </a:p>
          <a:p>
            <a:pPr marL="171450" lvl="0" indent="-171450" algn="l" rtl="0">
              <a:lnSpc>
                <a:spcPct val="100000"/>
              </a:lnSpc>
              <a:spcBef>
                <a:spcPts val="0"/>
              </a:spcBef>
              <a:spcAft>
                <a:spcPts val="0"/>
              </a:spcAft>
              <a:buSzPts val="1400"/>
            </a:pPr>
            <a:r>
              <a:rPr lang="en" sz="1200" dirty="0"/>
              <a:t>A perfect flower refers only the the male and female reproductive parts. A perfect flower has both, while an imperfect flower only has one or the other. For example, the flower only has stamens, and does not have a pistil. </a:t>
            </a:r>
          </a:p>
          <a:p>
            <a:pPr marL="171450" lvl="0" indent="-171450" algn="l" rtl="0">
              <a:lnSpc>
                <a:spcPct val="100000"/>
              </a:lnSpc>
              <a:spcBef>
                <a:spcPts val="0"/>
              </a:spcBef>
              <a:spcAft>
                <a:spcPts val="0"/>
              </a:spcAft>
              <a:buSzPts val="1400"/>
            </a:pPr>
            <a:r>
              <a:rPr lang="en" sz="1200" dirty="0"/>
              <a:t>Imperfect flowers are always also incomplete flowers. A complete flower has all four main part, or whorls, we may call them. It would have sepals, petals, stamens, and pistils. A flower is incomplete if it is missing one of those parts. </a:t>
            </a:r>
          </a:p>
          <a:p>
            <a:pPr marL="171450" lvl="0" indent="-171450" algn="l" rtl="0">
              <a:lnSpc>
                <a:spcPct val="100000"/>
              </a:lnSpc>
              <a:spcBef>
                <a:spcPts val="0"/>
              </a:spcBef>
              <a:spcAft>
                <a:spcPts val="0"/>
              </a:spcAft>
              <a:buSzPts val="1400"/>
            </a:pPr>
            <a:r>
              <a:rPr lang="en" sz="1200" dirty="0"/>
              <a:t>For example a flower could have everything except the petals, making it an incomplete, but perfect flower. </a:t>
            </a:r>
            <a:endParaRPr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2cd96bb25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2cd96bb25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dirty="0"/>
              <a:t>This is especially important for trees, because there are many trees that have incomplete, and imperfect flowers. For example, maple trees makes separate male and female flowers. In maples, these flowers are also produced on separate trees, meaning that there are male and female maple trees. Both types of flowers are incomplete, imperfect flowers. In the picture in the top you can see teh female flowers which only have fused sepals and pistils. And in the button you can see the male flowers which only have fused sepals and stamens. </a:t>
            </a:r>
            <a:endParaRPr dirty="0"/>
          </a:p>
          <a:p>
            <a:pPr marL="171450" lvl="0" indent="-171450" algn="l" rtl="0">
              <a:spcBef>
                <a:spcPts val="0"/>
              </a:spcBef>
              <a:spcAft>
                <a:spcPts val="0"/>
              </a:spcAft>
            </a:pPr>
            <a:r>
              <a:rPr lang="en" dirty="0"/>
              <a:t>The other thing I want you to remember though, is that not all trees make flowers. There are many evergreen trees such as pines and spruces which have cones instead. </a:t>
            </a:r>
            <a:endParaRPr dirty="0"/>
          </a:p>
          <a:p>
            <a:pPr marL="171450" lvl="0" indent="-171450" algn="l" rtl="0">
              <a:spcBef>
                <a:spcPts val="0"/>
              </a:spcBef>
              <a:spcAft>
                <a:spcPts val="0"/>
              </a:spcAft>
            </a:pPr>
            <a:r>
              <a:rPr lang="en" dirty="0"/>
              <a:t>When you are out in the wild looking at trees, all of these things, the wood, the buds, the leaves, flowers, and cones all have unique characteristics that can help inform you about the tree species and its lifestyle. So on the next slide, I want to talk about a tool that can help you use these features to identify a species.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af5c5a29b7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af5c5a29b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1e973830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1e973830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1e973830c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1e973830c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presentation, I would like to do an brief overview of tree stem growth and wood formation. Branch growth from buds, parts of buds and leaves, including the many ways you can describe leaves. I will also go over parts of a flower and then briefly go over some resources that can help you learn all about these topics, including the iNaturalist app.</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2cd96bb251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2cd96bb25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 to get started talking about tree growth, when we talk about tree or other plant growth, there are a couple different types of growth. Basically, trees grow when cells divide to produce more cells and this process of growth happens in groups of cells called meristems. Trees grow tall when cells divide at apical meristems. These are buds at stem and branch tips. This is known as primary growth. Woody plants like trees also grow wider or grow laterally. This happens when cells divide from the vascular cambium. This is another type of meristem, and growth from the vascular cambium is called secondary growth.</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2c752fc93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2c752fc93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talk about wood formation in trees, we are talking about ‘secondary growth.’ Because of this process, trees produce annual growth rings. If you take a slice out of a tree and look at it’s rings, you can see a record of each year of growth in the tree rings, and from there you can count how old the tree is. The outermost ring is the most recent year of growth, while the innermost ring is the oldest year of growth and surrounds the pith which is group of cells at the center of the tree stem. </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2c752fc93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2c752fc93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dirty="0"/>
              <a:t>When you see tree rings you may wonder, how and why do tree rings form? Through the process of photosynthesis, a tree takes in carbon dioxide and water and turns those into sugar and oxygen. </a:t>
            </a:r>
          </a:p>
          <a:p>
            <a:pPr marL="171450" lvl="0" indent="-171450" algn="l" rtl="0">
              <a:spcBef>
                <a:spcPts val="0"/>
              </a:spcBef>
              <a:spcAft>
                <a:spcPts val="0"/>
              </a:spcAft>
            </a:pPr>
            <a:r>
              <a:rPr lang="en" dirty="0"/>
              <a:t>The carbon atoms from carbon dioxide becomes the carbon in the sugars which goes into building all the cells that the trees need. </a:t>
            </a:r>
          </a:p>
          <a:p>
            <a:pPr marL="171450" lvl="0" indent="-171450" algn="l" rtl="0">
              <a:spcBef>
                <a:spcPts val="0"/>
              </a:spcBef>
              <a:spcAft>
                <a:spcPts val="0"/>
              </a:spcAft>
            </a:pPr>
            <a:r>
              <a:rPr lang="en" dirty="0"/>
              <a:t>trees build cells of the wood (also called xylem) cells during the spring and summer when the weather is good for growing, when there is lots of light and this growth stops at the onset of winter in climates that have cold, dark winters leading to visible rings between when the growth starts and stops.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2c752fc93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2c752fc93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But, how does the tree know when to start and stop growing? A tree can sense light and temperature, and good conditions will trigger growth hormones to move throughout the tree which will tell cells in the meristems including the vascular cambium, to start dividing. Trees use the products of photosynthesis to build not only wood, but leaf and root structures.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2c752fc93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2c752fc93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dirty="0"/>
              <a:t>The process of wood growth has several steps. Growth hormones are produced at the apical meristem transported to the vascular cambium. </a:t>
            </a:r>
          </a:p>
          <a:p>
            <a:pPr marL="171450" lvl="0" indent="-171450" algn="l" rtl="0">
              <a:spcBef>
                <a:spcPts val="0"/>
              </a:spcBef>
              <a:spcAft>
                <a:spcPts val="0"/>
              </a:spcAft>
            </a:pPr>
            <a:r>
              <a:rPr lang="en" dirty="0"/>
              <a:t>The vascular cambium encircles the whole stem so it can produce cells in a ring. Again, we call this process secondary growth. Which is why the cells produced by the vascular cambium are called secondary xylem and secondary phloem.</a:t>
            </a:r>
          </a:p>
          <a:p>
            <a:pPr marL="171450" lvl="0" indent="-171450" algn="l" rtl="0">
              <a:spcBef>
                <a:spcPts val="0"/>
              </a:spcBef>
              <a:spcAft>
                <a:spcPts val="0"/>
              </a:spcAft>
            </a:pPr>
            <a:r>
              <a:rPr lang="en" dirty="0"/>
              <a:t> The secondary xylem cells are the wood which carry water throughout the tree. These cells are produced towards the interior of the interior of the tree, forming growth rings. </a:t>
            </a:r>
          </a:p>
          <a:p>
            <a:pPr marL="171450" lvl="0" indent="-171450" algn="l" rtl="0">
              <a:spcBef>
                <a:spcPts val="0"/>
              </a:spcBef>
              <a:spcAft>
                <a:spcPts val="0"/>
              </a:spcAft>
            </a:pPr>
            <a:r>
              <a:rPr lang="en" dirty="0"/>
              <a:t>The phloem cells which carry sugars and hormones throughout the tree are produced towards the exterior of the tree. However, we usually don’t see many rings of phloem cells because the cells are softer and and eventually fall away.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2c752fc93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2c752fc93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dirty="0"/>
              <a:t>As for the growth of secondary xylem or wood cells, after they divide, they expand to their mature size. </a:t>
            </a:r>
          </a:p>
          <a:p>
            <a:pPr marL="171450" lvl="0" indent="-171450" algn="l" rtl="0">
              <a:spcBef>
                <a:spcPts val="0"/>
              </a:spcBef>
              <a:spcAft>
                <a:spcPts val="0"/>
              </a:spcAft>
            </a:pPr>
            <a:r>
              <a:rPr lang="en" dirty="0"/>
              <a:t>Wood cells are very strong and that is because when they reach their final size their cell walls are reinforced, with secondary cell wall material. Once of the most important compounds for strength is lignin and the amount of lignin can vary between tree species, but may be approximately 25%. </a:t>
            </a:r>
          </a:p>
          <a:p>
            <a:pPr marL="171450" lvl="0" indent="-171450" algn="l" rtl="0">
              <a:spcBef>
                <a:spcPts val="0"/>
              </a:spcBef>
              <a:spcAft>
                <a:spcPts val="0"/>
              </a:spcAft>
            </a:pPr>
            <a:r>
              <a:rPr lang="en" dirty="0"/>
              <a:t>After this step happens, the wood cells die. But actually, these cells do their best work after they die. They become strong, hollow tubes, to provide strength and transport water. </a:t>
            </a:r>
          </a:p>
          <a:p>
            <a:pPr marL="171450" lvl="0" indent="-171450" algn="l" rtl="0">
              <a:spcBef>
                <a:spcPts val="0"/>
              </a:spcBef>
              <a:spcAft>
                <a:spcPts val="0"/>
              </a:spcAft>
            </a:pPr>
            <a:r>
              <a:rPr lang="en" dirty="0"/>
              <a:t>After a year or maybe even multiple years, old xylem cells become heartwood. If you’ve ever looked at tree rings in a stump or a piece of wood, you may notice that the center of the stem can be a darker color. The oldest xylem cells eventually stop being useful for transporting water, and they are then are called heartwood, while the newest xylem cells continue transporting water in what is known as the sapwood.</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2cd96bb25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2cd96bb25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a:t>Woody growth is also occuring in branches. Remember </a:t>
            </a:r>
            <a:r>
              <a:rPr lang="en" dirty="0"/>
              <a:t>at the branch tips, the branches become longer due to primary growth at the apical meristem. </a:t>
            </a:r>
          </a:p>
          <a:p>
            <a:pPr marL="171450" lvl="0" indent="-171450" algn="l" rtl="0">
              <a:spcBef>
                <a:spcPts val="0"/>
              </a:spcBef>
              <a:spcAft>
                <a:spcPts val="0"/>
              </a:spcAft>
            </a:pPr>
            <a:r>
              <a:rPr lang="en" dirty="0"/>
              <a:t>At the same time,  the older parts of the branch become bigger due to secondary growth in t</a:t>
            </a:r>
            <a:r>
              <a:rPr lang="en-US" dirty="0"/>
              <a:t>he</a:t>
            </a:r>
            <a:r>
              <a:rPr lang="en" dirty="0"/>
              <a:t> vascular camibum</a:t>
            </a:r>
          </a:p>
          <a:p>
            <a:pPr marL="171450" lvl="0" indent="-171450" algn="l" rtl="0">
              <a:spcBef>
                <a:spcPts val="0"/>
              </a:spcBef>
              <a:spcAft>
                <a:spcPts val="0"/>
              </a:spcAft>
            </a:pPr>
            <a:r>
              <a:rPr lang="en" dirty="0"/>
              <a:t> You might have already known that you can count how many years old a tree is by the growth rings in the stem, but it’s also possible to look at small branches and count how old the growth in the branches is. You can do this by counting the number of terminal bud scars. </a:t>
            </a:r>
          </a:p>
          <a:p>
            <a:pPr marL="171450" lvl="0" indent="-171450" algn="l" rtl="0">
              <a:spcBef>
                <a:spcPts val="0"/>
              </a:spcBef>
              <a:spcAft>
                <a:spcPts val="0"/>
              </a:spcAft>
            </a:pPr>
            <a:r>
              <a:rPr lang="en" dirty="0"/>
              <a:t>First, the terminal bud is the main bud at the end of the branch. You can find these buds easily during winter as the buds are waiting until spring to start growing the new branch. Every year, the terminal bud leaves behind a scar that encircles the whole stem. And it's only the terminal bud which leaves a scar around the whole stem. So on this picture we can count the current year’s growth down to the terminal bud scar, then the year before, and the year before that, making 3 years of growth visible. </a:t>
            </a:r>
          </a:p>
          <a:p>
            <a:pPr marL="171450" lvl="0" indent="-171450" algn="l" rtl="0">
              <a:spcBef>
                <a:spcPts val="0"/>
              </a:spcBef>
              <a:spcAft>
                <a:spcPts val="0"/>
              </a:spcAft>
            </a:pPr>
            <a:r>
              <a:rPr lang="en" dirty="0"/>
              <a:t>Next to the terminal buds, there may be other, smaller buds, which we call axillary buds. These will usually start growing later than the terminal bud.</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1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 name="Google Shape;59;p1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 name="Google Shape;60;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1" name="Google Shape;61;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2" name="Google Shape;62;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search.library.wisc.edu/search/digital?filter%5Bfacets%5D%5Bcollections_facet~Botany+Department+Teaching+Collection%5D=ye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s://bio.libretexts.org/Bookshelves/Botany" TargetMode="External"/><Relationship Id="rId4" Type="http://schemas.openxmlformats.org/officeDocument/2006/relationships/hyperlink" Target="https://science-health.csu.edu.au/herbariu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Envirothon Forestry Training: Plant Biology</a:t>
            </a:r>
            <a:endParaRPr dirty="0"/>
          </a:p>
        </p:txBody>
      </p:sp>
      <p:sp>
        <p:nvSpPr>
          <p:cNvPr id="68" name="Google Shape;68;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t>Presented by:</a:t>
            </a:r>
            <a:endParaRPr sz="1100" dirty="0"/>
          </a:p>
          <a:p>
            <a:pPr marL="0" lvl="0" indent="0" algn="ctr" rtl="0">
              <a:spcBef>
                <a:spcPts val="0"/>
              </a:spcBef>
              <a:spcAft>
                <a:spcPts val="0"/>
              </a:spcAft>
              <a:buNone/>
            </a:pPr>
            <a:r>
              <a:rPr lang="en" sz="1100" dirty="0"/>
              <a:t>Rachel Hillabrand, PhD</a:t>
            </a:r>
            <a:endParaRPr sz="1100" dirty="0"/>
          </a:p>
          <a:p>
            <a:pPr marL="0" lvl="0" indent="0" algn="ctr" rtl="0">
              <a:spcBef>
                <a:spcPts val="0"/>
              </a:spcBef>
              <a:spcAft>
                <a:spcPts val="0"/>
              </a:spcAft>
              <a:buNone/>
            </a:pPr>
            <a:r>
              <a:rPr lang="en" sz="1100" dirty="0"/>
              <a:t>Lab Manager (Plant &amp; Soil Sciences)</a:t>
            </a:r>
            <a:endParaRPr sz="1100" dirty="0"/>
          </a:p>
          <a:p>
            <a:pPr marL="0" lvl="0" indent="0" algn="ctr" rtl="0">
              <a:spcBef>
                <a:spcPts val="0"/>
              </a:spcBef>
              <a:spcAft>
                <a:spcPts val="0"/>
              </a:spcAft>
              <a:buNone/>
            </a:pPr>
            <a:r>
              <a:rPr lang="en" sz="1100" dirty="0"/>
              <a:t>University of Delaware</a:t>
            </a:r>
          </a:p>
          <a:p>
            <a:pPr marL="0" lvl="0" indent="0" algn="ctr" rtl="0">
              <a:spcBef>
                <a:spcPts val="0"/>
              </a:spcBef>
              <a:spcAft>
                <a:spcPts val="0"/>
              </a:spcAft>
              <a:buNone/>
            </a:pPr>
            <a:r>
              <a:rPr lang="en-US" sz="1100" dirty="0"/>
              <a:t>Feb. 5, 2025</a:t>
            </a:r>
            <a:endParaRPr sz="1100" dirty="0"/>
          </a:p>
        </p:txBody>
      </p:sp>
      <p:sp>
        <p:nvSpPr>
          <p:cNvPr id="69" name="Google Shape;6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Bud Forms</a:t>
            </a:r>
            <a:endParaRPr/>
          </a:p>
        </p:txBody>
      </p:sp>
      <p:sp>
        <p:nvSpPr>
          <p:cNvPr id="135" name="Google Shape;1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136" name="Google Shape;136;p24"/>
          <p:cNvPicPr preferRelativeResize="0"/>
          <p:nvPr/>
        </p:nvPicPr>
        <p:blipFill>
          <a:blip r:embed="rId3">
            <a:alphaModFix/>
          </a:blip>
          <a:stretch>
            <a:fillRect/>
          </a:stretch>
        </p:blipFill>
        <p:spPr>
          <a:xfrm>
            <a:off x="1609801" y="1255975"/>
            <a:ext cx="5662449" cy="3167226"/>
          </a:xfrm>
          <a:prstGeom prst="rect">
            <a:avLst/>
          </a:prstGeom>
          <a:noFill/>
          <a:ln>
            <a:noFill/>
          </a:ln>
        </p:spPr>
      </p:pic>
      <p:sp>
        <p:nvSpPr>
          <p:cNvPr id="137" name="Google Shape;137;p24"/>
          <p:cNvSpPr txBox="1"/>
          <p:nvPr/>
        </p:nvSpPr>
        <p:spPr>
          <a:xfrm>
            <a:off x="1835000" y="4504050"/>
            <a:ext cx="1491300" cy="4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stalked bud</a:t>
            </a:r>
            <a:endParaRPr sz="1800">
              <a:solidFill>
                <a:schemeClr val="dk2"/>
              </a:solidFill>
            </a:endParaRPr>
          </a:p>
        </p:txBody>
      </p:sp>
      <p:sp>
        <p:nvSpPr>
          <p:cNvPr id="138" name="Google Shape;138;p24"/>
          <p:cNvSpPr txBox="1"/>
          <p:nvPr/>
        </p:nvSpPr>
        <p:spPr>
          <a:xfrm>
            <a:off x="3642150" y="4509450"/>
            <a:ext cx="117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valvate</a:t>
            </a:r>
            <a:endParaRPr sz="1800">
              <a:solidFill>
                <a:schemeClr val="dk2"/>
              </a:solidFill>
            </a:endParaRPr>
          </a:p>
        </p:txBody>
      </p:sp>
      <p:sp>
        <p:nvSpPr>
          <p:cNvPr id="139" name="Google Shape;139;p24"/>
          <p:cNvSpPr txBox="1"/>
          <p:nvPr/>
        </p:nvSpPr>
        <p:spPr>
          <a:xfrm>
            <a:off x="4673100" y="4509450"/>
            <a:ext cx="117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imbricate</a:t>
            </a:r>
            <a:endParaRPr sz="1800">
              <a:solidFill>
                <a:schemeClr val="dk2"/>
              </a:solidFill>
            </a:endParaRPr>
          </a:p>
        </p:txBody>
      </p:sp>
      <p:sp>
        <p:nvSpPr>
          <p:cNvPr id="140" name="Google Shape;140;p24"/>
          <p:cNvSpPr txBox="1"/>
          <p:nvPr/>
        </p:nvSpPr>
        <p:spPr>
          <a:xfrm>
            <a:off x="6057300" y="4509450"/>
            <a:ext cx="1175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naked</a:t>
            </a: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311700" y="433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Leaf types</a:t>
            </a:r>
            <a:endParaRPr/>
          </a:p>
        </p:txBody>
      </p:sp>
      <p:sp>
        <p:nvSpPr>
          <p:cNvPr id="146" name="Google Shape;14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147" name="Google Shape;147;p25"/>
          <p:cNvPicPr preferRelativeResize="0"/>
          <p:nvPr/>
        </p:nvPicPr>
        <p:blipFill>
          <a:blip r:embed="rId3">
            <a:alphaModFix/>
          </a:blip>
          <a:stretch>
            <a:fillRect/>
          </a:stretch>
        </p:blipFill>
        <p:spPr>
          <a:xfrm>
            <a:off x="108675" y="885687"/>
            <a:ext cx="4253050" cy="3105575"/>
          </a:xfrm>
          <a:prstGeom prst="rect">
            <a:avLst/>
          </a:prstGeom>
          <a:noFill/>
          <a:ln>
            <a:noFill/>
          </a:ln>
        </p:spPr>
      </p:pic>
      <p:pic>
        <p:nvPicPr>
          <p:cNvPr id="148" name="Google Shape;148;p25"/>
          <p:cNvPicPr preferRelativeResize="0"/>
          <p:nvPr/>
        </p:nvPicPr>
        <p:blipFill>
          <a:blip r:embed="rId4">
            <a:alphaModFix/>
          </a:blip>
          <a:stretch>
            <a:fillRect/>
          </a:stretch>
        </p:blipFill>
        <p:spPr>
          <a:xfrm>
            <a:off x="4427291" y="885675"/>
            <a:ext cx="4417160" cy="3372150"/>
          </a:xfrm>
          <a:prstGeom prst="rect">
            <a:avLst/>
          </a:prstGeom>
          <a:noFill/>
          <a:ln>
            <a:noFill/>
          </a:ln>
        </p:spPr>
      </p:pic>
      <p:sp>
        <p:nvSpPr>
          <p:cNvPr id="149" name="Google Shape;149;p25"/>
          <p:cNvSpPr txBox="1"/>
          <p:nvPr/>
        </p:nvSpPr>
        <p:spPr>
          <a:xfrm>
            <a:off x="128900" y="3806725"/>
            <a:ext cx="4212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Simple leaf              Compound leaf</a:t>
            </a:r>
            <a:endParaRPr sz="1800">
              <a:solidFill>
                <a:schemeClr val="dk1"/>
              </a:solidFill>
            </a:endParaRPr>
          </a:p>
        </p:txBody>
      </p:sp>
      <p:sp>
        <p:nvSpPr>
          <p:cNvPr id="150" name="Google Shape;150;p25"/>
          <p:cNvSpPr/>
          <p:nvPr/>
        </p:nvSpPr>
        <p:spPr>
          <a:xfrm>
            <a:off x="4497600" y="2154450"/>
            <a:ext cx="148800" cy="168900"/>
          </a:xfrm>
          <a:prstGeom prst="triangle">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 name="Google Shape;151;p25"/>
          <p:cNvSpPr/>
          <p:nvPr/>
        </p:nvSpPr>
        <p:spPr>
          <a:xfrm>
            <a:off x="4780050" y="3737550"/>
            <a:ext cx="148800" cy="168900"/>
          </a:xfrm>
          <a:prstGeom prst="triangle">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 name="Google Shape;152;p25"/>
          <p:cNvSpPr/>
          <p:nvPr/>
        </p:nvSpPr>
        <p:spPr>
          <a:xfrm>
            <a:off x="6561475" y="3737550"/>
            <a:ext cx="148800" cy="168900"/>
          </a:xfrm>
          <a:prstGeom prst="triangle">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 name="Google Shape;153;p25"/>
          <p:cNvSpPr/>
          <p:nvPr/>
        </p:nvSpPr>
        <p:spPr>
          <a:xfrm>
            <a:off x="8252700" y="3737550"/>
            <a:ext cx="148800" cy="168900"/>
          </a:xfrm>
          <a:prstGeom prst="triangle">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 name="Google Shape;154;p25"/>
          <p:cNvSpPr txBox="1"/>
          <p:nvPr/>
        </p:nvSpPr>
        <p:spPr>
          <a:xfrm>
            <a:off x="3816000" y="4709425"/>
            <a:ext cx="5016300" cy="3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highlight>
                  <a:srgbClr val="FFFFFF"/>
                </a:highlight>
                <a:latin typeface="Helvetica"/>
                <a:ea typeface="Helvetica"/>
                <a:cs typeface="Helvetica"/>
                <a:sym typeface="Helvetica"/>
              </a:rPr>
              <a:t>Image credit: Mauseth, J. D., </a:t>
            </a:r>
            <a:r>
              <a:rPr lang="en" sz="1200" i="1">
                <a:solidFill>
                  <a:schemeClr val="dk2"/>
                </a:solidFill>
                <a:highlight>
                  <a:srgbClr val="FFFFFF"/>
                </a:highlight>
                <a:latin typeface="Helvetica"/>
                <a:ea typeface="Helvetica"/>
                <a:cs typeface="Helvetica"/>
                <a:sym typeface="Helvetica"/>
              </a:rPr>
              <a:t>Botany: A Lab Manual</a:t>
            </a:r>
            <a:r>
              <a:rPr lang="en" sz="1200">
                <a:solidFill>
                  <a:schemeClr val="dk2"/>
                </a:solidFill>
                <a:highlight>
                  <a:srgbClr val="FFFFFF"/>
                </a:highlight>
                <a:latin typeface="Helvetica"/>
                <a:ea typeface="Helvetica"/>
                <a:cs typeface="Helvetica"/>
                <a:sym typeface="Helvetica"/>
              </a:rPr>
              <a:t> (seventh edition).</a:t>
            </a:r>
            <a:endParaRPr sz="18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6"/>
          <p:cNvPicPr preferRelativeResize="0"/>
          <p:nvPr/>
        </p:nvPicPr>
        <p:blipFill>
          <a:blip r:embed="rId3">
            <a:alphaModFix/>
          </a:blip>
          <a:stretch>
            <a:fillRect/>
          </a:stretch>
        </p:blipFill>
        <p:spPr>
          <a:xfrm>
            <a:off x="1489700" y="39200"/>
            <a:ext cx="4670049" cy="1975225"/>
          </a:xfrm>
          <a:prstGeom prst="rect">
            <a:avLst/>
          </a:prstGeom>
          <a:noFill/>
          <a:ln>
            <a:noFill/>
          </a:ln>
        </p:spPr>
      </p:pic>
      <p:sp>
        <p:nvSpPr>
          <p:cNvPr id="160" name="Google Shape;160;p26"/>
          <p:cNvSpPr txBox="1"/>
          <p:nvPr/>
        </p:nvSpPr>
        <p:spPr>
          <a:xfrm>
            <a:off x="221300" y="304575"/>
            <a:ext cx="2588700" cy="3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Leaf shapes</a:t>
            </a:r>
            <a:endParaRPr sz="1800">
              <a:solidFill>
                <a:schemeClr val="dk1"/>
              </a:solidFill>
            </a:endParaRPr>
          </a:p>
        </p:txBody>
      </p:sp>
      <p:sp>
        <p:nvSpPr>
          <p:cNvPr id="161" name="Google Shape;16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162" name="Google Shape;162;p26"/>
          <p:cNvPicPr preferRelativeResize="0"/>
          <p:nvPr/>
        </p:nvPicPr>
        <p:blipFill>
          <a:blip r:embed="rId4">
            <a:alphaModFix/>
          </a:blip>
          <a:stretch>
            <a:fillRect/>
          </a:stretch>
        </p:blipFill>
        <p:spPr>
          <a:xfrm>
            <a:off x="821450" y="2232575"/>
            <a:ext cx="3504399" cy="2336276"/>
          </a:xfrm>
          <a:prstGeom prst="rect">
            <a:avLst/>
          </a:prstGeom>
          <a:noFill/>
          <a:ln>
            <a:noFill/>
          </a:ln>
        </p:spPr>
      </p:pic>
      <p:sp>
        <p:nvSpPr>
          <p:cNvPr id="163" name="Google Shape;163;p26"/>
          <p:cNvSpPr txBox="1"/>
          <p:nvPr/>
        </p:nvSpPr>
        <p:spPr>
          <a:xfrm>
            <a:off x="821450" y="4663225"/>
            <a:ext cx="3750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rPr>
              <a:t>Parallel veins         Net veins</a:t>
            </a:r>
            <a:endParaRPr sz="1700">
              <a:solidFill>
                <a:schemeClr val="dk1"/>
              </a:solidFill>
            </a:endParaRPr>
          </a:p>
        </p:txBody>
      </p:sp>
      <p:pic>
        <p:nvPicPr>
          <p:cNvPr id="164" name="Google Shape;164;p26"/>
          <p:cNvPicPr preferRelativeResize="0"/>
          <p:nvPr/>
        </p:nvPicPr>
        <p:blipFill rotWithShape="1">
          <a:blip r:embed="rId5">
            <a:alphaModFix/>
          </a:blip>
          <a:srcRect/>
          <a:stretch/>
        </p:blipFill>
        <p:spPr>
          <a:xfrm rot="2">
            <a:off x="6518048" y="905853"/>
            <a:ext cx="2053383" cy="42376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latin typeface="+mj-lt"/>
                <a:ea typeface="Georgia"/>
                <a:cs typeface="Georgia"/>
                <a:sym typeface="Georgia"/>
              </a:rPr>
              <a:t>Floral Parts</a:t>
            </a:r>
            <a:endParaRPr sz="2400" dirty="0">
              <a:latin typeface="+mj-lt"/>
              <a:ea typeface="Georgia"/>
              <a:cs typeface="Georgia"/>
              <a:sym typeface="Georgia"/>
            </a:endParaRPr>
          </a:p>
        </p:txBody>
      </p:sp>
      <p:grpSp>
        <p:nvGrpSpPr>
          <p:cNvPr id="170" name="Google Shape;170;p27"/>
          <p:cNvGrpSpPr/>
          <p:nvPr/>
        </p:nvGrpSpPr>
        <p:grpSpPr>
          <a:xfrm>
            <a:off x="5" y="1705837"/>
            <a:ext cx="5836420" cy="2918381"/>
            <a:chOff x="830851" y="1453663"/>
            <a:chExt cx="6507325" cy="3337200"/>
          </a:xfrm>
        </p:grpSpPr>
        <p:pic>
          <p:nvPicPr>
            <p:cNvPr id="171" name="Google Shape;171;p27"/>
            <p:cNvPicPr preferRelativeResize="0"/>
            <p:nvPr/>
          </p:nvPicPr>
          <p:blipFill>
            <a:blip r:embed="rId3">
              <a:alphaModFix/>
            </a:blip>
            <a:stretch>
              <a:fillRect/>
            </a:stretch>
          </p:blipFill>
          <p:spPr>
            <a:xfrm>
              <a:off x="830851" y="1606700"/>
              <a:ext cx="3555551" cy="3031124"/>
            </a:xfrm>
            <a:prstGeom prst="rect">
              <a:avLst/>
            </a:prstGeom>
            <a:noFill/>
            <a:ln>
              <a:noFill/>
            </a:ln>
          </p:spPr>
        </p:pic>
        <p:pic>
          <p:nvPicPr>
            <p:cNvPr id="172" name="Google Shape;172;p27"/>
            <p:cNvPicPr preferRelativeResize="0"/>
            <p:nvPr/>
          </p:nvPicPr>
          <p:blipFill>
            <a:blip r:embed="rId4">
              <a:alphaModFix/>
            </a:blip>
            <a:stretch>
              <a:fillRect/>
            </a:stretch>
          </p:blipFill>
          <p:spPr>
            <a:xfrm>
              <a:off x="2504425" y="1453663"/>
              <a:ext cx="4833751" cy="3337200"/>
            </a:xfrm>
            <a:prstGeom prst="rect">
              <a:avLst/>
            </a:prstGeom>
            <a:noFill/>
            <a:ln>
              <a:noFill/>
            </a:ln>
          </p:spPr>
        </p:pic>
      </p:grpSp>
      <p:sp>
        <p:nvSpPr>
          <p:cNvPr id="175" name="Google Shape;17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9" y="107373"/>
            <a:ext cx="6137400" cy="783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Calibri"/>
              <a:buNone/>
            </a:pPr>
            <a:r>
              <a:rPr lang="en" dirty="0"/>
              <a:t>(in)complete &amp; (im)perfect flowers</a:t>
            </a:r>
            <a:endParaRPr dirty="0"/>
          </a:p>
        </p:txBody>
      </p:sp>
      <p:pic>
        <p:nvPicPr>
          <p:cNvPr id="231" name="Google Shape;231;p32"/>
          <p:cNvPicPr preferRelativeResize="0"/>
          <p:nvPr/>
        </p:nvPicPr>
        <p:blipFill rotWithShape="1">
          <a:blip r:embed="rId3">
            <a:alphaModFix/>
          </a:blip>
          <a:srcRect/>
          <a:stretch/>
        </p:blipFill>
        <p:spPr>
          <a:xfrm>
            <a:off x="4703700" y="1365275"/>
            <a:ext cx="4329300" cy="2339425"/>
          </a:xfrm>
          <a:prstGeom prst="rect">
            <a:avLst/>
          </a:prstGeom>
          <a:noFill/>
          <a:ln>
            <a:noFill/>
          </a:ln>
        </p:spPr>
      </p:pic>
      <p:sp>
        <p:nvSpPr>
          <p:cNvPr id="232" name="Google Shape;232;p32"/>
          <p:cNvSpPr txBox="1"/>
          <p:nvPr/>
        </p:nvSpPr>
        <p:spPr>
          <a:xfrm>
            <a:off x="148350" y="1231475"/>
            <a:ext cx="4423800" cy="3201600"/>
          </a:xfrm>
          <a:prstGeom prst="rect">
            <a:avLst/>
          </a:prstGeom>
          <a:noFill/>
          <a:ln>
            <a:noFill/>
          </a:ln>
        </p:spPr>
        <p:txBody>
          <a:bodyPr spcFirstLastPara="1" wrap="square" lIns="68575" tIns="34275" rIns="68575" bIns="34275" anchor="t" anchorCtr="0">
            <a:noAutofit/>
          </a:bodyPr>
          <a:lstStyle/>
          <a:p>
            <a:pPr marL="177800" marR="0" lvl="0" indent="-196850" algn="l" rtl="0">
              <a:lnSpc>
                <a:spcPct val="90000"/>
              </a:lnSpc>
              <a:spcBef>
                <a:spcPts val="0"/>
              </a:spcBef>
              <a:spcAft>
                <a:spcPts val="0"/>
              </a:spcAft>
              <a:buClr>
                <a:srgbClr val="FF0000"/>
              </a:buClr>
              <a:buSzPts val="2100"/>
              <a:buFont typeface="Arial"/>
              <a:buChar char="•"/>
            </a:pPr>
            <a:r>
              <a:rPr lang="en" sz="2100" b="0" i="0" u="none" strike="noStrike" cap="none">
                <a:solidFill>
                  <a:srgbClr val="FF0000"/>
                </a:solidFill>
                <a:latin typeface="Calibri"/>
                <a:ea typeface="Calibri"/>
                <a:cs typeface="Calibri"/>
                <a:sym typeface="Calibri"/>
              </a:rPr>
              <a:t>Perfect</a:t>
            </a:r>
            <a:r>
              <a:rPr lang="en" sz="2100" b="0" i="0" u="none" strike="noStrike" cap="none">
                <a:solidFill>
                  <a:schemeClr val="dk1"/>
                </a:solidFill>
                <a:latin typeface="Calibri"/>
                <a:ea typeface="Calibri"/>
                <a:cs typeface="Calibri"/>
                <a:sym typeface="Calibri"/>
              </a:rPr>
              <a:t>: has both stamen </a:t>
            </a:r>
            <a:r>
              <a:rPr lang="en" sz="2100" b="0" i="0" u="sng" strike="noStrike" cap="none">
                <a:solidFill>
                  <a:schemeClr val="dk1"/>
                </a:solidFill>
                <a:latin typeface="Calibri"/>
                <a:ea typeface="Calibri"/>
                <a:cs typeface="Calibri"/>
                <a:sym typeface="Calibri"/>
              </a:rPr>
              <a:t>and</a:t>
            </a:r>
            <a:r>
              <a:rPr lang="en" sz="2100" b="0" i="0" u="none" strike="noStrike" cap="none">
                <a:solidFill>
                  <a:schemeClr val="dk1"/>
                </a:solidFill>
                <a:latin typeface="Calibri"/>
                <a:ea typeface="Calibri"/>
                <a:cs typeface="Calibri"/>
                <a:sym typeface="Calibri"/>
              </a:rPr>
              <a:t> </a:t>
            </a:r>
            <a:r>
              <a:rPr lang="en" sz="2100">
                <a:solidFill>
                  <a:schemeClr val="dk1"/>
                </a:solidFill>
                <a:latin typeface="Calibri"/>
                <a:ea typeface="Calibri"/>
                <a:cs typeface="Calibri"/>
                <a:sym typeface="Calibri"/>
              </a:rPr>
              <a:t>pistil</a:t>
            </a:r>
            <a:endParaRPr b="0" i="0" u="none" strike="noStrike" cap="none">
              <a:solidFill>
                <a:srgbClr val="000000"/>
              </a:solidFill>
              <a:latin typeface="Arial"/>
              <a:ea typeface="Arial"/>
              <a:cs typeface="Arial"/>
              <a:sym typeface="Arial"/>
            </a:endParaRPr>
          </a:p>
          <a:p>
            <a:pPr marL="177800" marR="0" lvl="0" indent="-196850" algn="l" rtl="0">
              <a:lnSpc>
                <a:spcPct val="90000"/>
              </a:lnSpc>
              <a:spcBef>
                <a:spcPts val="800"/>
              </a:spcBef>
              <a:spcAft>
                <a:spcPts val="0"/>
              </a:spcAft>
              <a:buClr>
                <a:srgbClr val="FF0000"/>
              </a:buClr>
              <a:buSzPts val="2100"/>
              <a:buFont typeface="Arial"/>
              <a:buChar char="•"/>
            </a:pPr>
            <a:r>
              <a:rPr lang="en" sz="2100" b="0" i="0" u="none" strike="noStrike" cap="none">
                <a:solidFill>
                  <a:srgbClr val="FF0000"/>
                </a:solidFill>
                <a:latin typeface="Calibri"/>
                <a:ea typeface="Calibri"/>
                <a:cs typeface="Calibri"/>
                <a:sym typeface="Calibri"/>
              </a:rPr>
              <a:t>Imperfect</a:t>
            </a:r>
            <a:r>
              <a:rPr lang="en" sz="2100" b="0" i="0" u="none" strike="noStrike" cap="none">
                <a:solidFill>
                  <a:schemeClr val="dk1"/>
                </a:solidFill>
                <a:latin typeface="Calibri"/>
                <a:ea typeface="Calibri"/>
                <a:cs typeface="Calibri"/>
                <a:sym typeface="Calibri"/>
              </a:rPr>
              <a:t>: either stamen </a:t>
            </a:r>
            <a:r>
              <a:rPr lang="en" sz="2100" b="0" i="0" u="sng" strike="noStrike" cap="none">
                <a:solidFill>
                  <a:schemeClr val="dk1"/>
                </a:solidFill>
                <a:latin typeface="Calibri"/>
                <a:ea typeface="Calibri"/>
                <a:cs typeface="Calibri"/>
                <a:sym typeface="Calibri"/>
              </a:rPr>
              <a:t>or</a:t>
            </a:r>
            <a:r>
              <a:rPr lang="en" sz="2100" b="0" i="0" u="none" strike="noStrike" cap="none">
                <a:solidFill>
                  <a:schemeClr val="dk1"/>
                </a:solidFill>
                <a:latin typeface="Calibri"/>
                <a:ea typeface="Calibri"/>
                <a:cs typeface="Calibri"/>
                <a:sym typeface="Calibri"/>
              </a:rPr>
              <a:t> </a:t>
            </a:r>
            <a:r>
              <a:rPr lang="en" sz="2100">
                <a:solidFill>
                  <a:schemeClr val="dk1"/>
                </a:solidFill>
                <a:latin typeface="Calibri"/>
                <a:ea typeface="Calibri"/>
                <a:cs typeface="Calibri"/>
                <a:sym typeface="Calibri"/>
              </a:rPr>
              <a:t>pistil </a:t>
            </a:r>
            <a:endParaRPr b="0" i="0" u="none" strike="noStrike" cap="none">
              <a:solidFill>
                <a:srgbClr val="000000"/>
              </a:solidFill>
              <a:latin typeface="Arial"/>
              <a:ea typeface="Arial"/>
              <a:cs typeface="Arial"/>
              <a:sym typeface="Arial"/>
            </a:endParaRPr>
          </a:p>
          <a:p>
            <a:pPr marL="177800" marR="0" lvl="0" indent="-196850" algn="l" rtl="0">
              <a:lnSpc>
                <a:spcPct val="90000"/>
              </a:lnSpc>
              <a:spcBef>
                <a:spcPts val="800"/>
              </a:spcBef>
              <a:spcAft>
                <a:spcPts val="0"/>
              </a:spcAft>
              <a:buClr>
                <a:srgbClr val="0070C0"/>
              </a:buClr>
              <a:buSzPts val="2100"/>
              <a:buFont typeface="Arial"/>
              <a:buChar char="•"/>
            </a:pPr>
            <a:r>
              <a:rPr lang="en" sz="2100" b="0" i="0" u="none" strike="noStrike" cap="none">
                <a:solidFill>
                  <a:srgbClr val="0070C0"/>
                </a:solidFill>
                <a:latin typeface="Calibri"/>
                <a:ea typeface="Calibri"/>
                <a:cs typeface="Calibri"/>
                <a:sym typeface="Calibri"/>
              </a:rPr>
              <a:t>Complete</a:t>
            </a:r>
            <a:r>
              <a:rPr lang="en" sz="2100" b="0" i="0" u="none" strike="noStrike" cap="none">
                <a:solidFill>
                  <a:schemeClr val="dk1"/>
                </a:solidFill>
                <a:latin typeface="Calibri"/>
                <a:ea typeface="Calibri"/>
                <a:cs typeface="Calibri"/>
                <a:sym typeface="Calibri"/>
              </a:rPr>
              <a:t>: has all 4 whorls (sepals, petals, stamens, </a:t>
            </a:r>
            <a:r>
              <a:rPr lang="en" sz="2100">
                <a:solidFill>
                  <a:schemeClr val="dk1"/>
                </a:solidFill>
                <a:latin typeface="Calibri"/>
                <a:ea typeface="Calibri"/>
                <a:cs typeface="Calibri"/>
                <a:sym typeface="Calibri"/>
              </a:rPr>
              <a:t>pistils</a:t>
            </a:r>
            <a:r>
              <a:rPr lang="en" sz="2100" b="0" i="0" u="none" strike="noStrike" cap="none">
                <a:solidFill>
                  <a:schemeClr val="dk1"/>
                </a:solidFill>
                <a:latin typeface="Calibri"/>
                <a:ea typeface="Calibri"/>
                <a:cs typeface="Calibri"/>
                <a:sym typeface="Calibri"/>
              </a:rPr>
              <a:t>)</a:t>
            </a:r>
            <a:endParaRPr b="0" i="0" u="none" strike="noStrike" cap="none">
              <a:solidFill>
                <a:srgbClr val="000000"/>
              </a:solidFill>
              <a:latin typeface="Arial"/>
              <a:ea typeface="Arial"/>
              <a:cs typeface="Arial"/>
              <a:sym typeface="Arial"/>
            </a:endParaRPr>
          </a:p>
          <a:p>
            <a:pPr marL="177800" marR="0" lvl="0" indent="-196850" algn="l" rtl="0">
              <a:lnSpc>
                <a:spcPct val="90000"/>
              </a:lnSpc>
              <a:spcBef>
                <a:spcPts val="800"/>
              </a:spcBef>
              <a:spcAft>
                <a:spcPts val="0"/>
              </a:spcAft>
              <a:buClr>
                <a:srgbClr val="0070C0"/>
              </a:buClr>
              <a:buSzPts val="2100"/>
              <a:buFont typeface="Arial"/>
              <a:buChar char="•"/>
            </a:pPr>
            <a:r>
              <a:rPr lang="en" sz="2100" b="0" i="0" u="none" strike="noStrike" cap="none">
                <a:solidFill>
                  <a:srgbClr val="0070C0"/>
                </a:solidFill>
                <a:latin typeface="Calibri"/>
                <a:ea typeface="Calibri"/>
                <a:cs typeface="Calibri"/>
                <a:sym typeface="Calibri"/>
              </a:rPr>
              <a:t>Incomplete</a:t>
            </a:r>
            <a:r>
              <a:rPr lang="en" sz="2100" b="0" i="0" u="none" strike="noStrike" cap="none">
                <a:solidFill>
                  <a:schemeClr val="dk1"/>
                </a:solidFill>
                <a:latin typeface="Calibri"/>
                <a:ea typeface="Calibri"/>
                <a:cs typeface="Calibri"/>
                <a:sym typeface="Calibri"/>
              </a:rPr>
              <a:t>: missing at least 1 whorl</a:t>
            </a:r>
            <a:endParaRPr b="0" i="0" u="none" strike="noStrike" cap="none">
              <a:solidFill>
                <a:srgbClr val="000000"/>
              </a:solidFill>
              <a:latin typeface="Arial"/>
              <a:ea typeface="Arial"/>
              <a:cs typeface="Arial"/>
              <a:sym typeface="Arial"/>
            </a:endParaRPr>
          </a:p>
          <a:p>
            <a:pPr marL="342900" marR="0" lvl="0" indent="0" algn="l" rtl="0">
              <a:lnSpc>
                <a:spcPct val="90000"/>
              </a:lnSpc>
              <a:spcBef>
                <a:spcPts val="800"/>
              </a:spcBef>
              <a:spcAft>
                <a:spcPts val="0"/>
              </a:spcAft>
              <a:buNone/>
            </a:pP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296925" y="144325"/>
            <a:ext cx="8471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t>Trees can have incomplete and imperfect flowers</a:t>
            </a:r>
            <a:endParaRPr dirty="0"/>
          </a:p>
        </p:txBody>
      </p:sp>
      <p:sp>
        <p:nvSpPr>
          <p:cNvPr id="238" name="Google Shape;238;p3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15</a:t>
            </a:fld>
            <a:endParaRPr/>
          </a:p>
        </p:txBody>
      </p:sp>
      <p:pic>
        <p:nvPicPr>
          <p:cNvPr id="239" name="Google Shape;239;p33"/>
          <p:cNvPicPr preferRelativeResize="0"/>
          <p:nvPr/>
        </p:nvPicPr>
        <p:blipFill>
          <a:blip r:embed="rId3">
            <a:alphaModFix/>
          </a:blip>
          <a:stretch>
            <a:fillRect/>
          </a:stretch>
        </p:blipFill>
        <p:spPr>
          <a:xfrm>
            <a:off x="4857600" y="1062300"/>
            <a:ext cx="3180274" cy="1788901"/>
          </a:xfrm>
          <a:prstGeom prst="rect">
            <a:avLst/>
          </a:prstGeom>
          <a:noFill/>
          <a:ln>
            <a:noFill/>
          </a:ln>
        </p:spPr>
      </p:pic>
      <p:pic>
        <p:nvPicPr>
          <p:cNvPr id="240" name="Google Shape;240;p33"/>
          <p:cNvPicPr preferRelativeResize="0"/>
          <p:nvPr/>
        </p:nvPicPr>
        <p:blipFill>
          <a:blip r:embed="rId4">
            <a:alphaModFix/>
          </a:blip>
          <a:stretch>
            <a:fillRect/>
          </a:stretch>
        </p:blipFill>
        <p:spPr>
          <a:xfrm>
            <a:off x="4857600" y="2851200"/>
            <a:ext cx="2502277" cy="2227549"/>
          </a:xfrm>
          <a:prstGeom prst="rect">
            <a:avLst/>
          </a:prstGeom>
          <a:noFill/>
          <a:ln>
            <a:noFill/>
          </a:ln>
        </p:spPr>
      </p:pic>
      <p:sp>
        <p:nvSpPr>
          <p:cNvPr id="241" name="Google Shape;241;p33"/>
          <p:cNvSpPr txBox="1"/>
          <p:nvPr/>
        </p:nvSpPr>
        <p:spPr>
          <a:xfrm>
            <a:off x="4919950" y="2095325"/>
            <a:ext cx="1099800" cy="60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rPr>
              <a:t>Female flowers</a:t>
            </a:r>
            <a:endParaRPr sz="1500">
              <a:solidFill>
                <a:schemeClr val="lt1"/>
              </a:solidFill>
            </a:endParaRPr>
          </a:p>
        </p:txBody>
      </p:sp>
      <p:sp>
        <p:nvSpPr>
          <p:cNvPr id="242" name="Google Shape;242;p33"/>
          <p:cNvSpPr txBox="1"/>
          <p:nvPr/>
        </p:nvSpPr>
        <p:spPr>
          <a:xfrm>
            <a:off x="5940875" y="2835325"/>
            <a:ext cx="14190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Male flowers (cut open)</a:t>
            </a:r>
            <a:endParaRPr sz="1500">
              <a:solidFill>
                <a:schemeClr val="dk1"/>
              </a:solidFill>
            </a:endParaRPr>
          </a:p>
        </p:txBody>
      </p:sp>
      <p:sp>
        <p:nvSpPr>
          <p:cNvPr id="243" name="Google Shape;243;p33"/>
          <p:cNvSpPr txBox="1"/>
          <p:nvPr/>
        </p:nvSpPr>
        <p:spPr>
          <a:xfrm>
            <a:off x="391300" y="1397700"/>
            <a:ext cx="4114800" cy="3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Male and female maple flowers are produced on separate trees</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Both are incomplete, imperfect flowers</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Remember! Not all trees make flowers. Pines, spruces, and other evergreen trees do not make flowers</a:t>
            </a:r>
            <a:endParaRPr sz="1800">
              <a:solidFill>
                <a:schemeClr val="dk2"/>
              </a:solidFill>
            </a:endParaRPr>
          </a:p>
        </p:txBody>
      </p:sp>
      <p:sp>
        <p:nvSpPr>
          <p:cNvPr id="2" name="Google Shape;174;p27">
            <a:extLst>
              <a:ext uri="{FF2B5EF4-FFF2-40B4-BE49-F238E27FC236}">
                <a16:creationId xmlns:a16="http://schemas.microsoft.com/office/drawing/2014/main" id="{A50B69A1-7A77-AD63-4A68-285B22A42FCA}"/>
              </a:ext>
            </a:extLst>
          </p:cNvPr>
          <p:cNvSpPr txBox="1"/>
          <p:nvPr/>
        </p:nvSpPr>
        <p:spPr>
          <a:xfrm>
            <a:off x="296925" y="4795127"/>
            <a:ext cx="43275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dk2"/>
                </a:solidFill>
                <a:latin typeface="Georgia"/>
                <a:ea typeface="Georgia"/>
                <a:cs typeface="Georgia"/>
                <a:sym typeface="Georgia"/>
              </a:rPr>
              <a:t>Photo credit: UW-Madison library, Botany Teaching Collection</a:t>
            </a:r>
            <a:endParaRPr sz="1100" dirty="0">
              <a:solidFill>
                <a:schemeClr val="dk2"/>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Plant Identification with iNaturalist</a:t>
            </a:r>
            <a:endParaRPr/>
          </a:p>
        </p:txBody>
      </p:sp>
      <p:sp>
        <p:nvSpPr>
          <p:cNvPr id="249" name="Google Shape;24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250" name="Google Shape;250;p34"/>
          <p:cNvPicPr preferRelativeResize="0"/>
          <p:nvPr/>
        </p:nvPicPr>
        <p:blipFill>
          <a:blip r:embed="rId3">
            <a:alphaModFix/>
          </a:blip>
          <a:stretch>
            <a:fillRect/>
          </a:stretch>
        </p:blipFill>
        <p:spPr>
          <a:xfrm>
            <a:off x="2310600" y="1147425"/>
            <a:ext cx="1989950" cy="3426481"/>
          </a:xfrm>
          <a:prstGeom prst="rect">
            <a:avLst/>
          </a:prstGeom>
          <a:noFill/>
          <a:ln>
            <a:noFill/>
          </a:ln>
        </p:spPr>
      </p:pic>
      <p:pic>
        <p:nvPicPr>
          <p:cNvPr id="251" name="Google Shape;251;p34"/>
          <p:cNvPicPr preferRelativeResize="0"/>
          <p:nvPr/>
        </p:nvPicPr>
        <p:blipFill>
          <a:blip r:embed="rId4">
            <a:alphaModFix/>
          </a:blip>
          <a:stretch>
            <a:fillRect/>
          </a:stretch>
        </p:blipFill>
        <p:spPr>
          <a:xfrm>
            <a:off x="4766061" y="1152463"/>
            <a:ext cx="1989961" cy="3416400"/>
          </a:xfrm>
          <a:prstGeom prst="rect">
            <a:avLst/>
          </a:prstGeom>
          <a:noFill/>
          <a:ln>
            <a:noFill/>
          </a:ln>
        </p:spPr>
      </p:pic>
      <p:pic>
        <p:nvPicPr>
          <p:cNvPr id="252" name="Google Shape;252;p34"/>
          <p:cNvPicPr preferRelativeResize="0"/>
          <p:nvPr/>
        </p:nvPicPr>
        <p:blipFill>
          <a:blip r:embed="rId5">
            <a:alphaModFix/>
          </a:blip>
          <a:stretch>
            <a:fillRect/>
          </a:stretch>
        </p:blipFill>
        <p:spPr>
          <a:xfrm>
            <a:off x="5360697" y="286272"/>
            <a:ext cx="760150" cy="731450"/>
          </a:xfrm>
          <a:prstGeom prst="rect">
            <a:avLst/>
          </a:prstGeom>
          <a:noFill/>
          <a:ln>
            <a:noFill/>
          </a:ln>
        </p:spPr>
      </p:pic>
      <p:sp>
        <p:nvSpPr>
          <p:cNvPr id="253" name="Google Shape;253;p34"/>
          <p:cNvSpPr/>
          <p:nvPr/>
        </p:nvSpPr>
        <p:spPr>
          <a:xfrm>
            <a:off x="2232475" y="2157375"/>
            <a:ext cx="2146200" cy="4812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4" name="Google Shape;254;p34"/>
          <p:cNvSpPr/>
          <p:nvPr/>
        </p:nvSpPr>
        <p:spPr>
          <a:xfrm>
            <a:off x="6457825" y="3470975"/>
            <a:ext cx="298200" cy="3057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55" name="Google Shape;255;p34"/>
          <p:cNvCxnSpPr/>
          <p:nvPr/>
        </p:nvCxnSpPr>
        <p:spPr>
          <a:xfrm>
            <a:off x="2211850" y="1620825"/>
            <a:ext cx="277500" cy="120300"/>
          </a:xfrm>
          <a:prstGeom prst="straightConnector1">
            <a:avLst/>
          </a:prstGeom>
          <a:noFill/>
          <a:ln w="28575" cap="flat" cmpd="sng">
            <a:solidFill>
              <a:schemeClr val="accent1"/>
            </a:solidFill>
            <a:prstDash val="solid"/>
            <a:round/>
            <a:headEnd type="none" w="med" len="med"/>
            <a:tailEnd type="triangle" w="med" len="med"/>
          </a:ln>
        </p:spPr>
      </p:cxnSp>
      <p:cxnSp>
        <p:nvCxnSpPr>
          <p:cNvPr id="256" name="Google Shape;256;p34"/>
          <p:cNvCxnSpPr/>
          <p:nvPr/>
        </p:nvCxnSpPr>
        <p:spPr>
          <a:xfrm rot="10800000" flipH="1">
            <a:off x="1906575" y="2402375"/>
            <a:ext cx="326100" cy="337800"/>
          </a:xfrm>
          <a:prstGeom prst="straightConnector1">
            <a:avLst/>
          </a:prstGeom>
          <a:noFill/>
          <a:ln w="28575" cap="flat" cmpd="sng">
            <a:solidFill>
              <a:schemeClr val="accent1"/>
            </a:solidFill>
            <a:prstDash val="solid"/>
            <a:round/>
            <a:headEnd type="none" w="med" len="med"/>
            <a:tailEnd type="triangle" w="med" len="med"/>
          </a:ln>
        </p:spPr>
      </p:cxnSp>
      <p:cxnSp>
        <p:nvCxnSpPr>
          <p:cNvPr id="257" name="Google Shape;257;p34"/>
          <p:cNvCxnSpPr>
            <a:endCxn id="254" idx="3"/>
          </p:cNvCxnSpPr>
          <p:nvPr/>
        </p:nvCxnSpPr>
        <p:spPr>
          <a:xfrm flipH="1">
            <a:off x="6756025" y="3470825"/>
            <a:ext cx="289200" cy="153000"/>
          </a:xfrm>
          <a:prstGeom prst="straightConnector1">
            <a:avLst/>
          </a:prstGeom>
          <a:noFill/>
          <a:ln w="28575" cap="flat" cmpd="sng">
            <a:solidFill>
              <a:schemeClr val="accent1"/>
            </a:solidFill>
            <a:prstDash val="solid"/>
            <a:round/>
            <a:headEnd type="none" w="med" len="med"/>
            <a:tailEnd type="triangle" w="med" len="med"/>
          </a:ln>
        </p:spPr>
      </p:cxnSp>
      <p:sp>
        <p:nvSpPr>
          <p:cNvPr id="258" name="Google Shape;258;p34"/>
          <p:cNvSpPr txBox="1"/>
          <p:nvPr/>
        </p:nvSpPr>
        <p:spPr>
          <a:xfrm>
            <a:off x="311700" y="1017725"/>
            <a:ext cx="1887300" cy="6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Take a new picture or upload from your camera roll</a:t>
            </a:r>
            <a:endParaRPr sz="1800">
              <a:solidFill>
                <a:schemeClr val="dk1"/>
              </a:solidFill>
            </a:endParaRPr>
          </a:p>
        </p:txBody>
      </p:sp>
      <p:sp>
        <p:nvSpPr>
          <p:cNvPr id="259" name="Google Shape;259;p34"/>
          <p:cNvSpPr txBox="1"/>
          <p:nvPr/>
        </p:nvSpPr>
        <p:spPr>
          <a:xfrm>
            <a:off x="311700" y="2675425"/>
            <a:ext cx="1650600" cy="8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Click to view suggestions from iNaturalist</a:t>
            </a:r>
            <a:endParaRPr sz="1800">
              <a:solidFill>
                <a:schemeClr val="dk1"/>
              </a:solidFill>
            </a:endParaRPr>
          </a:p>
        </p:txBody>
      </p:sp>
      <p:sp>
        <p:nvSpPr>
          <p:cNvPr id="260" name="Google Shape;260;p34"/>
          <p:cNvSpPr txBox="1"/>
          <p:nvPr/>
        </p:nvSpPr>
        <p:spPr>
          <a:xfrm>
            <a:off x="7114825" y="2892425"/>
            <a:ext cx="2072100" cy="7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Click the information icons to learn more about each species</a:t>
            </a:r>
            <a:endParaRPr sz="1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More Learning Resources</a:t>
            </a:r>
            <a:endParaRPr/>
          </a:p>
        </p:txBody>
      </p:sp>
      <p:sp>
        <p:nvSpPr>
          <p:cNvPr id="266" name="Google Shape;266;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u="sng">
                <a:solidFill>
                  <a:schemeClr val="accent5"/>
                </a:solidFill>
                <a:hlinkClick r:id="rId3">
                  <a:extLst>
                    <a:ext uri="{A12FA001-AC4F-418D-AE19-62706E023703}">
                      <ahyp:hlinkClr xmlns:ahyp="http://schemas.microsoft.com/office/drawing/2018/hyperlinkcolor" val="tx"/>
                    </a:ext>
                  </a:extLst>
                </a:hlinkClick>
              </a:rPr>
              <a:t>UWDC Search - UW-Madison Libraries</a:t>
            </a:r>
            <a:endParaRPr sz="2300"/>
          </a:p>
          <a:p>
            <a:pPr marL="457200" lvl="0" indent="-330200" algn="l" rtl="0">
              <a:spcBef>
                <a:spcPts val="1200"/>
              </a:spcBef>
              <a:spcAft>
                <a:spcPts val="0"/>
              </a:spcAft>
              <a:buSzPts val="1600"/>
              <a:buChar char="●"/>
            </a:pPr>
            <a:r>
              <a:rPr lang="en" sz="1700"/>
              <a:t>Explore images of plant structures from the UW-Madison Botany Teaching Collection</a:t>
            </a:r>
            <a:endParaRPr sz="1600"/>
          </a:p>
          <a:p>
            <a:pPr marL="0" lvl="0" indent="0" algn="l" rtl="0">
              <a:spcBef>
                <a:spcPts val="1200"/>
              </a:spcBef>
              <a:spcAft>
                <a:spcPts val="0"/>
              </a:spcAft>
              <a:buNone/>
            </a:pPr>
            <a:r>
              <a:rPr lang="en" sz="1600" u="sng">
                <a:solidFill>
                  <a:schemeClr val="hlink"/>
                </a:solidFill>
                <a:hlinkClick r:id="rId4"/>
              </a:rPr>
              <a:t>Welcome - Virtual Herbarium</a:t>
            </a:r>
            <a:r>
              <a:rPr lang="en"/>
              <a:t> </a:t>
            </a:r>
            <a:r>
              <a:rPr lang="en" sz="1600"/>
              <a:t>Charles Sturt University Virtual Herbarium </a:t>
            </a:r>
            <a:endParaRPr sz="1600"/>
          </a:p>
          <a:p>
            <a:pPr marL="457200" lvl="0" indent="-336550" algn="l" rtl="0">
              <a:spcBef>
                <a:spcPts val="1200"/>
              </a:spcBef>
              <a:spcAft>
                <a:spcPts val="0"/>
              </a:spcAft>
              <a:buSzPts val="1700"/>
              <a:buChar char="●"/>
            </a:pPr>
            <a:r>
              <a:rPr lang="en" sz="1700"/>
              <a:t>Interactive games and quizzes. Learn and test your knowledge! </a:t>
            </a:r>
            <a:endParaRPr sz="1700"/>
          </a:p>
          <a:p>
            <a:pPr marL="0" lvl="0" indent="0" algn="l" rtl="0">
              <a:spcBef>
                <a:spcPts val="1200"/>
              </a:spcBef>
              <a:spcAft>
                <a:spcPts val="0"/>
              </a:spcAft>
              <a:buNone/>
            </a:pPr>
            <a:r>
              <a:rPr lang="en" sz="1600" u="sng">
                <a:solidFill>
                  <a:schemeClr val="hlink"/>
                </a:solidFill>
                <a:hlinkClick r:id="rId5"/>
              </a:rPr>
              <a:t>Botany and Horticulture - Biology LibreTexts</a:t>
            </a:r>
            <a:r>
              <a:rPr lang="en" sz="2200"/>
              <a:t> </a:t>
            </a:r>
            <a:endParaRPr sz="2200"/>
          </a:p>
          <a:p>
            <a:pPr marL="457200" lvl="0" indent="-336550" algn="l" rtl="0">
              <a:spcBef>
                <a:spcPts val="1200"/>
              </a:spcBef>
              <a:spcAft>
                <a:spcPts val="0"/>
              </a:spcAft>
              <a:buSzPts val="1700"/>
              <a:buChar char="●"/>
            </a:pPr>
            <a:r>
              <a:rPr lang="en" sz="1700"/>
              <a:t>Explore free textbooks on Botany and other subjects</a:t>
            </a:r>
            <a:endParaRPr sz="1700"/>
          </a:p>
          <a:p>
            <a:pPr marL="0" lvl="0" indent="0" algn="l" rtl="0">
              <a:spcBef>
                <a:spcPts val="1200"/>
              </a:spcBef>
              <a:spcAft>
                <a:spcPts val="1200"/>
              </a:spcAft>
              <a:buNone/>
            </a:pPr>
            <a:endParaRPr sz="1900"/>
          </a:p>
        </p:txBody>
      </p:sp>
      <p:sp>
        <p:nvSpPr>
          <p:cNvPr id="267" name="Google Shape;26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Order of Contents</a:t>
            </a:r>
            <a:endParaRPr dirty="0"/>
          </a:p>
        </p:txBody>
      </p:sp>
      <p:sp>
        <p:nvSpPr>
          <p:cNvPr id="75" name="Google Shape;75;p16"/>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p>
          <a:p>
            <a:pPr marL="457200" lvl="0" indent="-342900" algn="l" rtl="0">
              <a:spcBef>
                <a:spcPts val="1200"/>
              </a:spcBef>
              <a:spcAft>
                <a:spcPts val="0"/>
              </a:spcAft>
              <a:buSzPts val="1800"/>
              <a:buChar char="●"/>
            </a:pPr>
            <a:r>
              <a:rPr lang="en" b="1" dirty="0"/>
              <a:t>Tree Stem Growth &amp; Wood formation</a:t>
            </a:r>
            <a:endParaRPr b="1" dirty="0"/>
          </a:p>
          <a:p>
            <a:pPr marL="457200" lvl="0" indent="-342900" algn="l" rtl="0">
              <a:spcBef>
                <a:spcPts val="0"/>
              </a:spcBef>
              <a:spcAft>
                <a:spcPts val="0"/>
              </a:spcAft>
              <a:buSzPts val="1800"/>
              <a:buChar char="●"/>
            </a:pPr>
            <a:r>
              <a:rPr lang="en" b="1" dirty="0"/>
              <a:t>Branch Growth, Buds &amp; Leaves</a:t>
            </a:r>
            <a:endParaRPr b="1" dirty="0"/>
          </a:p>
          <a:p>
            <a:pPr marL="457200" lvl="0" indent="-342900" algn="l" rtl="0">
              <a:spcBef>
                <a:spcPts val="0"/>
              </a:spcBef>
              <a:spcAft>
                <a:spcPts val="0"/>
              </a:spcAft>
              <a:buSzPts val="1800"/>
              <a:buChar char="●"/>
            </a:pPr>
            <a:r>
              <a:rPr lang="en" b="1" dirty="0"/>
              <a:t>Floral Parts</a:t>
            </a:r>
            <a:endParaRPr b="1" dirty="0"/>
          </a:p>
          <a:p>
            <a:pPr marL="457200" lvl="0" indent="-342900" algn="l" rtl="0">
              <a:spcBef>
                <a:spcPts val="0"/>
              </a:spcBef>
              <a:spcAft>
                <a:spcPts val="0"/>
              </a:spcAft>
              <a:buSzPts val="1800"/>
              <a:buChar char="●"/>
            </a:pPr>
            <a:r>
              <a:rPr lang="en" b="1" dirty="0"/>
              <a:t>Plant ID with iNaturalist</a:t>
            </a:r>
            <a:endParaRPr b="1" dirty="0"/>
          </a:p>
          <a:p>
            <a:pPr marL="457200" lvl="0" indent="-342900" algn="l" rtl="0">
              <a:spcBef>
                <a:spcPts val="0"/>
              </a:spcBef>
              <a:spcAft>
                <a:spcPts val="0"/>
              </a:spcAft>
              <a:buSzPts val="1800"/>
              <a:buChar char="●"/>
            </a:pPr>
            <a:r>
              <a:rPr lang="en" dirty="0"/>
              <a:t>More Resources! </a:t>
            </a:r>
            <a:endParaRPr dirty="0"/>
          </a:p>
          <a:p>
            <a:pPr marL="457200" lvl="0" indent="0" algn="l" rtl="0">
              <a:spcBef>
                <a:spcPts val="1200"/>
              </a:spcBef>
              <a:spcAft>
                <a:spcPts val="1200"/>
              </a:spcAft>
              <a:buNone/>
            </a:pPr>
            <a:endParaRPr dirty="0"/>
          </a:p>
        </p:txBody>
      </p:sp>
      <p:sp>
        <p:nvSpPr>
          <p:cNvPr id="76" name="Google Shape;7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Tree Growth</a:t>
            </a:r>
            <a:endParaRPr/>
          </a:p>
        </p:txBody>
      </p:sp>
      <p:sp>
        <p:nvSpPr>
          <p:cNvPr id="82" name="Google Shape;82;p17"/>
          <p:cNvSpPr txBox="1">
            <a:spLocks noGrp="1"/>
          </p:cNvSpPr>
          <p:nvPr>
            <p:ph type="body" idx="1"/>
          </p:nvPr>
        </p:nvSpPr>
        <p:spPr>
          <a:xfrm>
            <a:off x="311700" y="1152475"/>
            <a:ext cx="4074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Trees grow tall through cells dividing at </a:t>
            </a:r>
            <a:r>
              <a:rPr lang="en" b="1"/>
              <a:t>apical meristems</a:t>
            </a:r>
            <a:r>
              <a:rPr lang="en"/>
              <a:t>. This is </a:t>
            </a:r>
            <a:r>
              <a:rPr lang="en" b="1"/>
              <a:t>primary growth</a:t>
            </a:r>
            <a:r>
              <a:rPr lang="en"/>
              <a:t>. </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Trees grow wide by cells dividing at the </a:t>
            </a:r>
            <a:r>
              <a:rPr lang="en" b="1"/>
              <a:t>vascular cambium</a:t>
            </a:r>
            <a:r>
              <a:rPr lang="en"/>
              <a:t>. This is </a:t>
            </a:r>
            <a:r>
              <a:rPr lang="en" b="1"/>
              <a:t>secondary growth</a:t>
            </a:r>
            <a:r>
              <a:rPr lang="en"/>
              <a:t>. </a:t>
            </a:r>
            <a:endParaRPr/>
          </a:p>
        </p:txBody>
      </p:sp>
      <p:sp>
        <p:nvSpPr>
          <p:cNvPr id="83" name="Google Shape;8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84" name="Google Shape;84;p17"/>
          <p:cNvPicPr preferRelativeResize="0"/>
          <p:nvPr/>
        </p:nvPicPr>
        <p:blipFill>
          <a:blip r:embed="rId3">
            <a:alphaModFix/>
          </a:blip>
          <a:stretch>
            <a:fillRect/>
          </a:stretch>
        </p:blipFill>
        <p:spPr>
          <a:xfrm>
            <a:off x="4238800" y="1070800"/>
            <a:ext cx="4650024" cy="3539350"/>
          </a:xfrm>
          <a:prstGeom prst="rect">
            <a:avLst/>
          </a:prstGeom>
          <a:noFill/>
          <a:ln>
            <a:noFill/>
          </a:ln>
        </p:spPr>
      </p:pic>
      <p:sp>
        <p:nvSpPr>
          <p:cNvPr id="85" name="Google Shape;85;p17"/>
          <p:cNvSpPr txBox="1"/>
          <p:nvPr/>
        </p:nvSpPr>
        <p:spPr>
          <a:xfrm>
            <a:off x="5286750" y="4710325"/>
            <a:ext cx="4832700" cy="29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2"/>
                </a:solidFill>
              </a:rPr>
              <a:t>Image credit: Michalelz &amp; Johnson, 2007</a:t>
            </a:r>
            <a:endParaRPr sz="13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91" name="Google Shape;91;p18"/>
          <p:cNvPicPr preferRelativeResize="0"/>
          <p:nvPr/>
        </p:nvPicPr>
        <p:blipFill>
          <a:blip r:embed="rId3">
            <a:alphaModFix/>
          </a:blip>
          <a:stretch>
            <a:fillRect/>
          </a:stretch>
        </p:blipFill>
        <p:spPr>
          <a:xfrm>
            <a:off x="-46250" y="55500"/>
            <a:ext cx="8775176" cy="4936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pic>
        <p:nvPicPr>
          <p:cNvPr id="97" name="Google Shape;97;p19"/>
          <p:cNvPicPr preferRelativeResize="0"/>
          <p:nvPr/>
        </p:nvPicPr>
        <p:blipFill>
          <a:blip r:embed="rId3">
            <a:alphaModFix/>
          </a:blip>
          <a:stretch>
            <a:fillRect/>
          </a:stretch>
        </p:blipFill>
        <p:spPr>
          <a:xfrm>
            <a:off x="152400" y="152400"/>
            <a:ext cx="8167656" cy="45943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03" name="Google Shape;103;p20"/>
          <p:cNvPicPr preferRelativeResize="0"/>
          <p:nvPr/>
        </p:nvPicPr>
        <p:blipFill>
          <a:blip r:embed="rId3">
            <a:alphaModFix/>
          </a:blip>
          <a:stretch>
            <a:fillRect/>
          </a:stretch>
        </p:blipFill>
        <p:spPr>
          <a:xfrm>
            <a:off x="226400" y="189400"/>
            <a:ext cx="8167656" cy="4594306"/>
          </a:xfrm>
          <a:prstGeom prst="rect">
            <a:avLst/>
          </a:prstGeom>
          <a:noFill/>
          <a:ln>
            <a:noFill/>
          </a:ln>
        </p:spPr>
      </p:pic>
      <p:sp>
        <p:nvSpPr>
          <p:cNvPr id="104" name="Google Shape;104;p20"/>
          <p:cNvSpPr/>
          <p:nvPr/>
        </p:nvSpPr>
        <p:spPr>
          <a:xfrm>
            <a:off x="5199900" y="2980700"/>
            <a:ext cx="2507100" cy="99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10" name="Google Shape;110;p21"/>
          <p:cNvPicPr preferRelativeResize="0"/>
          <p:nvPr/>
        </p:nvPicPr>
        <p:blipFill>
          <a:blip r:embed="rId3">
            <a:alphaModFix/>
          </a:blip>
          <a:stretch>
            <a:fillRect/>
          </a:stretch>
        </p:blipFill>
        <p:spPr>
          <a:xfrm>
            <a:off x="152400" y="152400"/>
            <a:ext cx="8167656" cy="45943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116" name="Google Shape;116;p22"/>
          <p:cNvPicPr preferRelativeResize="0"/>
          <p:nvPr/>
        </p:nvPicPr>
        <p:blipFill>
          <a:blip r:embed="rId3">
            <a:alphaModFix/>
          </a:blip>
          <a:stretch>
            <a:fillRect/>
          </a:stretch>
        </p:blipFill>
        <p:spPr>
          <a:xfrm>
            <a:off x="152400" y="152400"/>
            <a:ext cx="8167656" cy="4594306"/>
          </a:xfrm>
          <a:prstGeom prst="rect">
            <a:avLst/>
          </a:prstGeom>
          <a:noFill/>
          <a:ln>
            <a:noFill/>
          </a:ln>
        </p:spPr>
      </p:pic>
      <p:grpSp>
        <p:nvGrpSpPr>
          <p:cNvPr id="117" name="Google Shape;117;p22"/>
          <p:cNvGrpSpPr/>
          <p:nvPr/>
        </p:nvGrpSpPr>
        <p:grpSpPr>
          <a:xfrm>
            <a:off x="5057528" y="1650462"/>
            <a:ext cx="3051629" cy="2860851"/>
            <a:chOff x="694451" y="1689370"/>
            <a:chExt cx="4010025" cy="4067175"/>
          </a:xfrm>
        </p:grpSpPr>
        <p:pic>
          <p:nvPicPr>
            <p:cNvPr id="118" name="Google Shape;118;p22"/>
            <p:cNvPicPr preferRelativeResize="0"/>
            <p:nvPr/>
          </p:nvPicPr>
          <p:blipFill rotWithShape="1">
            <a:blip r:embed="rId4">
              <a:alphaModFix/>
            </a:blip>
            <a:srcRect/>
            <a:stretch/>
          </p:blipFill>
          <p:spPr>
            <a:xfrm>
              <a:off x="694451" y="1689370"/>
              <a:ext cx="4010025" cy="4067175"/>
            </a:xfrm>
            <a:prstGeom prst="rect">
              <a:avLst/>
            </a:prstGeom>
            <a:noFill/>
            <a:ln>
              <a:noFill/>
            </a:ln>
          </p:spPr>
        </p:pic>
        <p:sp>
          <p:nvSpPr>
            <p:cNvPr id="119" name="Google Shape;119;p22"/>
            <p:cNvSpPr txBox="1"/>
            <p:nvPr/>
          </p:nvSpPr>
          <p:spPr>
            <a:xfrm>
              <a:off x="1850210" y="3580220"/>
              <a:ext cx="2173500" cy="56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FFFFFF"/>
                  </a:solidFill>
                  <a:latin typeface="Arial"/>
                  <a:ea typeface="Arial"/>
                  <a:cs typeface="Arial"/>
                  <a:sym typeface="Arial"/>
                </a:rPr>
                <a:t>Heartwood</a:t>
              </a:r>
              <a:endParaRPr sz="1400" b="0" i="0" u="none" strike="noStrike" cap="none">
                <a:solidFill>
                  <a:srgbClr val="000000"/>
                </a:solidFill>
                <a:latin typeface="Arial"/>
                <a:ea typeface="Arial"/>
                <a:cs typeface="Arial"/>
                <a:sym typeface="Arial"/>
              </a:endParaRPr>
            </a:p>
          </p:txBody>
        </p:sp>
        <p:sp>
          <p:nvSpPr>
            <p:cNvPr id="120" name="Google Shape;120;p22"/>
            <p:cNvSpPr txBox="1"/>
            <p:nvPr/>
          </p:nvSpPr>
          <p:spPr>
            <a:xfrm>
              <a:off x="1850185" y="4990872"/>
              <a:ext cx="2297400" cy="56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FFFFFF"/>
                  </a:solidFill>
                  <a:latin typeface="Arial"/>
                  <a:ea typeface="Arial"/>
                  <a:cs typeface="Arial"/>
                  <a:sym typeface="Arial"/>
                </a:rPr>
                <a:t>Sapwood</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126" name="Google Shape;126;p23"/>
          <p:cNvPicPr preferRelativeResize="0"/>
          <p:nvPr/>
        </p:nvPicPr>
        <p:blipFill>
          <a:blip r:embed="rId3">
            <a:alphaModFix/>
          </a:blip>
          <a:stretch>
            <a:fillRect/>
          </a:stretch>
        </p:blipFill>
        <p:spPr>
          <a:xfrm>
            <a:off x="2456225" y="581500"/>
            <a:ext cx="4079951" cy="4385050"/>
          </a:xfrm>
          <a:prstGeom prst="rect">
            <a:avLst/>
          </a:prstGeom>
          <a:noFill/>
          <a:ln>
            <a:noFill/>
          </a:ln>
        </p:spPr>
      </p:pic>
      <p:sp>
        <p:nvSpPr>
          <p:cNvPr id="127" name="Google Shape;12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Branch growth</a:t>
            </a:r>
            <a:endParaRPr/>
          </a:p>
        </p:txBody>
      </p:sp>
      <p:sp>
        <p:nvSpPr>
          <p:cNvPr id="128" name="Google Shape;128;p23"/>
          <p:cNvSpPr/>
          <p:nvPr/>
        </p:nvSpPr>
        <p:spPr>
          <a:xfrm>
            <a:off x="5152725" y="3202350"/>
            <a:ext cx="1535100" cy="8349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 name="Google Shape;129;p23"/>
          <p:cNvSpPr/>
          <p:nvPr/>
        </p:nvSpPr>
        <p:spPr>
          <a:xfrm>
            <a:off x="4091925" y="445025"/>
            <a:ext cx="1344900" cy="6456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2673</Words>
  <Application>Microsoft Office PowerPoint</Application>
  <PresentationFormat>On-screen Show (16:9)</PresentationFormat>
  <Paragraphs>117</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Georgia</vt:lpstr>
      <vt:lpstr>Helvetica</vt:lpstr>
      <vt:lpstr>Times</vt:lpstr>
      <vt:lpstr>Simple Light</vt:lpstr>
      <vt:lpstr>Envirothon Forestry Training: Plant Biology</vt:lpstr>
      <vt:lpstr>Order of Contents</vt:lpstr>
      <vt:lpstr>Tree Growth</vt:lpstr>
      <vt:lpstr>PowerPoint Presentation</vt:lpstr>
      <vt:lpstr>PowerPoint Presentation</vt:lpstr>
      <vt:lpstr>PowerPoint Presentation</vt:lpstr>
      <vt:lpstr>PowerPoint Presentation</vt:lpstr>
      <vt:lpstr>PowerPoint Presentation</vt:lpstr>
      <vt:lpstr>Branch growth</vt:lpstr>
      <vt:lpstr>Bud Forms</vt:lpstr>
      <vt:lpstr>Leaf types</vt:lpstr>
      <vt:lpstr>PowerPoint Presentation</vt:lpstr>
      <vt:lpstr>Floral Parts</vt:lpstr>
      <vt:lpstr>(in)complete &amp; (im)perfect flowers</vt:lpstr>
      <vt:lpstr>Trees can have incomplete and imperfect flowers</vt:lpstr>
      <vt:lpstr>Plant Identification with iNaturalist</vt:lpstr>
      <vt:lpstr>More Learning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Rachel Hillabrand</dc:creator>
  <cp:lastModifiedBy>Hillabrand, Rachel</cp:lastModifiedBy>
  <cp:revision>1</cp:revision>
  <dcterms:modified xsi:type="dcterms:W3CDTF">2025-02-05T22:33:13Z</dcterms:modified>
</cp:coreProperties>
</file>